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6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84D64-C1C1-42BD-8718-F9AA861EC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EDFFE-061E-4657-ACC5-AC089EFED63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23DCD-F057-4F8F-9321-22A399276242}" type="par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D1EE9-9A58-489E-B56C-28BCEB892305}" type="sib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89CC-AAB0-4E64-BB85-446B0579A94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622F5-A2A8-416E-B3DC-FBEC4CC2F60D}" type="par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31208-F4A5-43A8-B599-CC7DFCC5D428}" type="sib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1505-26E1-461D-A4E5-5ED653BA158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3FBD-0F02-40C4-9783-4527BAA4F442}" type="par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50106-99BC-4A31-9379-A175FC4A0C1E}" type="sib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7B5-6A73-49D1-8005-2FD91D7582D2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5073D-AD40-4E3D-BCF8-2F59177ECEF7}" type="par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309-0540-4414-8C7B-EC3290CF6C06}" type="sib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D7F8E-009E-4091-AC4C-69DC21A81C0A}" type="pres">
      <dgm:prSet presAssocID="{AA284D64-C1C1-42BD-8718-F9AA861EC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809631-D969-431D-B598-7397D0B4B182}" type="pres">
      <dgm:prSet presAssocID="{AA284D64-C1C1-42BD-8718-F9AA861ECC44}" presName="Name1" presStyleCnt="0"/>
      <dgm:spPr/>
      <dgm:t>
        <a:bodyPr/>
        <a:lstStyle/>
        <a:p>
          <a:endParaRPr lang="ru-RU"/>
        </a:p>
      </dgm:t>
    </dgm:pt>
    <dgm:pt modelId="{D346C6A6-8246-47AB-BA42-FE20C1CD2B86}" type="pres">
      <dgm:prSet presAssocID="{AA284D64-C1C1-42BD-8718-F9AA861ECC44}" presName="cycle" presStyleCnt="0"/>
      <dgm:spPr/>
      <dgm:t>
        <a:bodyPr/>
        <a:lstStyle/>
        <a:p>
          <a:endParaRPr lang="ru-RU"/>
        </a:p>
      </dgm:t>
    </dgm:pt>
    <dgm:pt modelId="{7BC4006F-FF8F-4445-947E-BB6112056A9C}" type="pres">
      <dgm:prSet presAssocID="{AA284D64-C1C1-42BD-8718-F9AA861ECC44}" presName="srcNode" presStyleLbl="node1" presStyleIdx="0" presStyleCnt="4"/>
      <dgm:spPr/>
      <dgm:t>
        <a:bodyPr/>
        <a:lstStyle/>
        <a:p>
          <a:endParaRPr lang="ru-RU"/>
        </a:p>
      </dgm:t>
    </dgm:pt>
    <dgm:pt modelId="{6364B66F-8E75-461C-B531-7C2A0941B296}" type="pres">
      <dgm:prSet presAssocID="{AA284D64-C1C1-42BD-8718-F9AA861ECC4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769B9E-C708-440C-8BD3-3A2BE4D55BE7}" type="pres">
      <dgm:prSet presAssocID="{AA284D64-C1C1-42BD-8718-F9AA861ECC44}" presName="extraNode" presStyleLbl="node1" presStyleIdx="0" presStyleCnt="4"/>
      <dgm:spPr/>
      <dgm:t>
        <a:bodyPr/>
        <a:lstStyle/>
        <a:p>
          <a:endParaRPr lang="ru-RU"/>
        </a:p>
      </dgm:t>
    </dgm:pt>
    <dgm:pt modelId="{EB3A2C75-E9C0-4540-8623-B009F9313ECD}" type="pres">
      <dgm:prSet presAssocID="{AA284D64-C1C1-42BD-8718-F9AA861ECC44}" presName="dstNode" presStyleLbl="node1" presStyleIdx="0" presStyleCnt="4"/>
      <dgm:spPr/>
      <dgm:t>
        <a:bodyPr/>
        <a:lstStyle/>
        <a:p>
          <a:endParaRPr lang="ru-RU"/>
        </a:p>
      </dgm:t>
    </dgm:pt>
    <dgm:pt modelId="{DD2CE743-1BD9-4C69-9C86-EA4B2355F136}" type="pres">
      <dgm:prSet presAssocID="{945EDFFE-061E-4657-ACC5-AC089EFED63C}" presName="text_1" presStyleLbl="node1" presStyleIdx="0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6855-E007-4701-B04D-49BEE0FA0790}" type="pres">
      <dgm:prSet presAssocID="{945EDFFE-061E-4657-ACC5-AC089EFED63C}" presName="accent_1" presStyleCnt="0"/>
      <dgm:spPr/>
      <dgm:t>
        <a:bodyPr/>
        <a:lstStyle/>
        <a:p>
          <a:endParaRPr lang="ru-RU"/>
        </a:p>
      </dgm:t>
    </dgm:pt>
    <dgm:pt modelId="{7A5E0F80-9AE2-41F2-818C-8BF6FEA37ACF}" type="pres">
      <dgm:prSet presAssocID="{945EDFFE-061E-4657-ACC5-AC089EFED63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7E50764-CFFB-4C2C-BA05-224EEDA5DC97}" type="pres">
      <dgm:prSet presAssocID="{8F3689CC-AAB0-4E64-BB85-446B0579A944}" presName="text_2" presStyleLbl="node1" presStyleIdx="1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DF8A2-F7F3-41D3-B5AF-5C1729068A62}" type="pres">
      <dgm:prSet presAssocID="{8F3689CC-AAB0-4E64-BB85-446B0579A944}" presName="accent_2" presStyleCnt="0"/>
      <dgm:spPr/>
      <dgm:t>
        <a:bodyPr/>
        <a:lstStyle/>
        <a:p>
          <a:endParaRPr lang="ru-RU"/>
        </a:p>
      </dgm:t>
    </dgm:pt>
    <dgm:pt modelId="{F7DFE686-F4C1-48F9-8A3E-06CBA55A00D8}" type="pres">
      <dgm:prSet presAssocID="{8F3689CC-AAB0-4E64-BB85-446B0579A94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6D108B0-729F-4E65-91C6-5DBCD3DE9680}" type="pres">
      <dgm:prSet presAssocID="{350A1505-26E1-461D-A4E5-5ED653BA1584}" presName="text_3" presStyleLbl="node1" presStyleIdx="2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63F5-E71E-44FF-B7F4-76B9B1AA031D}" type="pres">
      <dgm:prSet presAssocID="{350A1505-26E1-461D-A4E5-5ED653BA1584}" presName="accent_3" presStyleCnt="0"/>
      <dgm:spPr/>
      <dgm:t>
        <a:bodyPr/>
        <a:lstStyle/>
        <a:p>
          <a:endParaRPr lang="ru-RU"/>
        </a:p>
      </dgm:t>
    </dgm:pt>
    <dgm:pt modelId="{E8D14D36-A03C-4628-BE87-2BFEF558BCD3}" type="pres">
      <dgm:prSet presAssocID="{350A1505-26E1-461D-A4E5-5ED653BA15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5A26BC3-B9EB-4DD6-92EE-1054A556A457}" type="pres">
      <dgm:prSet presAssocID="{58A6E7B5-6A73-49D1-8005-2FD91D7582D2}" presName="text_4" presStyleLbl="node1" presStyleIdx="3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AE94-F5FE-4018-9FE2-BF411A03EE1D}" type="pres">
      <dgm:prSet presAssocID="{58A6E7B5-6A73-49D1-8005-2FD91D7582D2}" presName="accent_4" presStyleCnt="0"/>
      <dgm:spPr/>
      <dgm:t>
        <a:bodyPr/>
        <a:lstStyle/>
        <a:p>
          <a:endParaRPr lang="ru-RU"/>
        </a:p>
      </dgm:t>
    </dgm:pt>
    <dgm:pt modelId="{DBE91ECD-BE3B-4AE0-9F84-B98ED75A79CD}" type="pres">
      <dgm:prSet presAssocID="{58A6E7B5-6A73-49D1-8005-2FD91D7582D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B920774-B365-4440-983A-4B4B4BA158A9}" type="presOf" srcId="{AA284D64-C1C1-42BD-8718-F9AA861ECC44}" destId="{6BAD7F8E-009E-4091-AC4C-69DC21A81C0A}" srcOrd="0" destOrd="0" presId="urn:microsoft.com/office/officeart/2008/layout/VerticalCurvedList"/>
    <dgm:cxn modelId="{D20CE5DF-D534-4C64-AC05-3015BA22C5C0}" srcId="{AA284D64-C1C1-42BD-8718-F9AA861ECC44}" destId="{8F3689CC-AAB0-4E64-BB85-446B0579A944}" srcOrd="1" destOrd="0" parTransId="{1F9622F5-A2A8-416E-B3DC-FBEC4CC2F60D}" sibTransId="{B1431208-F4A5-43A8-B599-CC7DFCC5D428}"/>
    <dgm:cxn modelId="{ADDE1B6E-57B9-4642-A012-EE0FF3BAC81F}" type="presOf" srcId="{945EDFFE-061E-4657-ACC5-AC089EFED63C}" destId="{DD2CE743-1BD9-4C69-9C86-EA4B2355F136}" srcOrd="0" destOrd="0" presId="urn:microsoft.com/office/officeart/2008/layout/VerticalCurvedList"/>
    <dgm:cxn modelId="{05D94928-EB9A-4346-947D-01B082E623B8}" type="presOf" srcId="{8F3689CC-AAB0-4E64-BB85-446B0579A944}" destId="{37E50764-CFFB-4C2C-BA05-224EEDA5DC97}" srcOrd="0" destOrd="0" presId="urn:microsoft.com/office/officeart/2008/layout/VerticalCurvedList"/>
    <dgm:cxn modelId="{3792A069-ECC7-4457-8989-9B15959D990F}" srcId="{AA284D64-C1C1-42BD-8718-F9AA861ECC44}" destId="{350A1505-26E1-461D-A4E5-5ED653BA1584}" srcOrd="2" destOrd="0" parTransId="{9D0D3FBD-0F02-40C4-9783-4527BAA4F442}" sibTransId="{AD350106-99BC-4A31-9379-A175FC4A0C1E}"/>
    <dgm:cxn modelId="{27077D4C-E470-4396-AFD7-FCFAA3C3AC0E}" type="presOf" srcId="{58A6E7B5-6A73-49D1-8005-2FD91D7582D2}" destId="{F5A26BC3-B9EB-4DD6-92EE-1054A556A457}" srcOrd="0" destOrd="0" presId="urn:microsoft.com/office/officeart/2008/layout/VerticalCurvedList"/>
    <dgm:cxn modelId="{ABE8EC11-AB3B-4AFA-8D52-A6BC80EEE4F4}" srcId="{AA284D64-C1C1-42BD-8718-F9AA861ECC44}" destId="{945EDFFE-061E-4657-ACC5-AC089EFED63C}" srcOrd="0" destOrd="0" parTransId="{A6823DCD-F057-4F8F-9321-22A399276242}" sibTransId="{4DAD1EE9-9A58-489E-B56C-28BCEB892305}"/>
    <dgm:cxn modelId="{D10109BE-E9CC-4F75-9A92-9AC6081DE67C}" type="presOf" srcId="{350A1505-26E1-461D-A4E5-5ED653BA1584}" destId="{26D108B0-729F-4E65-91C6-5DBCD3DE9680}" srcOrd="0" destOrd="0" presId="urn:microsoft.com/office/officeart/2008/layout/VerticalCurvedList"/>
    <dgm:cxn modelId="{F94E4902-F2C1-4F39-8FF2-130E82285B85}" type="presOf" srcId="{4DAD1EE9-9A58-489E-B56C-28BCEB892305}" destId="{6364B66F-8E75-461C-B531-7C2A0941B296}" srcOrd="0" destOrd="0" presId="urn:microsoft.com/office/officeart/2008/layout/VerticalCurvedList"/>
    <dgm:cxn modelId="{72B643DE-C83D-434D-BE3A-640B16E25731}" srcId="{AA284D64-C1C1-42BD-8718-F9AA861ECC44}" destId="{58A6E7B5-6A73-49D1-8005-2FD91D7582D2}" srcOrd="3" destOrd="0" parTransId="{46F5073D-AD40-4E3D-BCF8-2F59177ECEF7}" sibTransId="{4A967309-0540-4414-8C7B-EC3290CF6C06}"/>
    <dgm:cxn modelId="{9BA0D79B-BA4C-4428-936B-E6F92ABE37BD}" type="presParOf" srcId="{6BAD7F8E-009E-4091-AC4C-69DC21A81C0A}" destId="{03809631-D969-431D-B598-7397D0B4B182}" srcOrd="0" destOrd="0" presId="urn:microsoft.com/office/officeart/2008/layout/VerticalCurvedList"/>
    <dgm:cxn modelId="{5F598DE5-CB4A-4114-919D-2238D6503664}" type="presParOf" srcId="{03809631-D969-431D-B598-7397D0B4B182}" destId="{D346C6A6-8246-47AB-BA42-FE20C1CD2B86}" srcOrd="0" destOrd="0" presId="urn:microsoft.com/office/officeart/2008/layout/VerticalCurvedList"/>
    <dgm:cxn modelId="{21CE3183-0E8E-4651-9247-A6DF92DBE5BD}" type="presParOf" srcId="{D346C6A6-8246-47AB-BA42-FE20C1CD2B86}" destId="{7BC4006F-FF8F-4445-947E-BB6112056A9C}" srcOrd="0" destOrd="0" presId="urn:microsoft.com/office/officeart/2008/layout/VerticalCurvedList"/>
    <dgm:cxn modelId="{FB728851-742A-4048-B0F2-F7996DC96CF0}" type="presParOf" srcId="{D346C6A6-8246-47AB-BA42-FE20C1CD2B86}" destId="{6364B66F-8E75-461C-B531-7C2A0941B296}" srcOrd="1" destOrd="0" presId="urn:microsoft.com/office/officeart/2008/layout/VerticalCurvedList"/>
    <dgm:cxn modelId="{A088A044-F573-4B37-B3FD-A2DFD8CF62C4}" type="presParOf" srcId="{D346C6A6-8246-47AB-BA42-FE20C1CD2B86}" destId="{A0769B9E-C708-440C-8BD3-3A2BE4D55BE7}" srcOrd="2" destOrd="0" presId="urn:microsoft.com/office/officeart/2008/layout/VerticalCurvedList"/>
    <dgm:cxn modelId="{CDDC8C52-AF89-4C59-B2F0-E8A6AFA26F00}" type="presParOf" srcId="{D346C6A6-8246-47AB-BA42-FE20C1CD2B86}" destId="{EB3A2C75-E9C0-4540-8623-B009F9313ECD}" srcOrd="3" destOrd="0" presId="urn:microsoft.com/office/officeart/2008/layout/VerticalCurvedList"/>
    <dgm:cxn modelId="{8A454969-BBC2-44A2-B830-5741684F0FF8}" type="presParOf" srcId="{03809631-D969-431D-B598-7397D0B4B182}" destId="{DD2CE743-1BD9-4C69-9C86-EA4B2355F136}" srcOrd="1" destOrd="0" presId="urn:microsoft.com/office/officeart/2008/layout/VerticalCurvedList"/>
    <dgm:cxn modelId="{36E27FFF-8AF2-45CE-BE3B-A9723BFAA232}" type="presParOf" srcId="{03809631-D969-431D-B598-7397D0B4B182}" destId="{82956855-E007-4701-B04D-49BEE0FA0790}" srcOrd="2" destOrd="0" presId="urn:microsoft.com/office/officeart/2008/layout/VerticalCurvedList"/>
    <dgm:cxn modelId="{92FE22A0-4D33-44EF-BEC1-E24DF9C008F5}" type="presParOf" srcId="{82956855-E007-4701-B04D-49BEE0FA0790}" destId="{7A5E0F80-9AE2-41F2-818C-8BF6FEA37ACF}" srcOrd="0" destOrd="0" presId="urn:microsoft.com/office/officeart/2008/layout/VerticalCurvedList"/>
    <dgm:cxn modelId="{6B27F464-87C2-429C-967E-7B4CFC5F8CBC}" type="presParOf" srcId="{03809631-D969-431D-B598-7397D0B4B182}" destId="{37E50764-CFFB-4C2C-BA05-224EEDA5DC97}" srcOrd="3" destOrd="0" presId="urn:microsoft.com/office/officeart/2008/layout/VerticalCurvedList"/>
    <dgm:cxn modelId="{39EF0FA9-1F73-4589-B990-0D7C50BE38F0}" type="presParOf" srcId="{03809631-D969-431D-B598-7397D0B4B182}" destId="{855DF8A2-F7F3-41D3-B5AF-5C1729068A62}" srcOrd="4" destOrd="0" presId="urn:microsoft.com/office/officeart/2008/layout/VerticalCurvedList"/>
    <dgm:cxn modelId="{04C6FC5E-B143-45C9-96B4-FCB8B78423BF}" type="presParOf" srcId="{855DF8A2-F7F3-41D3-B5AF-5C1729068A62}" destId="{F7DFE686-F4C1-48F9-8A3E-06CBA55A00D8}" srcOrd="0" destOrd="0" presId="urn:microsoft.com/office/officeart/2008/layout/VerticalCurvedList"/>
    <dgm:cxn modelId="{AABD4C34-3D76-4A2D-923F-1BF47F027661}" type="presParOf" srcId="{03809631-D969-431D-B598-7397D0B4B182}" destId="{26D108B0-729F-4E65-91C6-5DBCD3DE9680}" srcOrd="5" destOrd="0" presId="urn:microsoft.com/office/officeart/2008/layout/VerticalCurvedList"/>
    <dgm:cxn modelId="{97A7E97F-FF13-4476-825A-739C307F1B25}" type="presParOf" srcId="{03809631-D969-431D-B598-7397D0B4B182}" destId="{DCBC63F5-E71E-44FF-B7F4-76B9B1AA031D}" srcOrd="6" destOrd="0" presId="urn:microsoft.com/office/officeart/2008/layout/VerticalCurvedList"/>
    <dgm:cxn modelId="{3132078F-2A67-4EB9-BA66-5A6BBE8DB438}" type="presParOf" srcId="{DCBC63F5-E71E-44FF-B7F4-76B9B1AA031D}" destId="{E8D14D36-A03C-4628-BE87-2BFEF558BCD3}" srcOrd="0" destOrd="0" presId="urn:microsoft.com/office/officeart/2008/layout/VerticalCurvedList"/>
    <dgm:cxn modelId="{909CA610-E44D-4814-A7AB-934033183509}" type="presParOf" srcId="{03809631-D969-431D-B598-7397D0B4B182}" destId="{F5A26BC3-B9EB-4DD6-92EE-1054A556A457}" srcOrd="7" destOrd="0" presId="urn:microsoft.com/office/officeart/2008/layout/VerticalCurvedList"/>
    <dgm:cxn modelId="{BD890030-5EC2-450B-89E4-0A1E2FB31C10}" type="presParOf" srcId="{03809631-D969-431D-B598-7397D0B4B182}" destId="{048DAE94-F5FE-4018-9FE2-BF411A03EE1D}" srcOrd="8" destOrd="0" presId="urn:microsoft.com/office/officeart/2008/layout/VerticalCurvedList"/>
    <dgm:cxn modelId="{E22A2B88-6DD9-4330-8F4F-6CEEE74A766C}" type="presParOf" srcId="{048DAE94-F5FE-4018-9FE2-BF411A03EE1D}" destId="{DBE91ECD-BE3B-4AE0-9F84-B98ED75A7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B66F-8E75-461C-B531-7C2A0941B296}">
      <dsp:nvSpPr>
        <dsp:cNvPr id="0" name=""/>
        <dsp:cNvSpPr/>
      </dsp:nvSpPr>
      <dsp:spPr>
        <a:xfrm>
          <a:off x="-5309703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E743-1BD9-4C69-9C86-EA4B2355F136}">
      <dsp:nvSpPr>
        <dsp:cNvPr id="0" name=""/>
        <dsp:cNvSpPr/>
      </dsp:nvSpPr>
      <dsp:spPr>
        <a:xfrm>
          <a:off x="530317" y="259821"/>
          <a:ext cx="7613421" cy="924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259821"/>
        <a:ext cx="7613421" cy="924938"/>
      </dsp:txXfrm>
    </dsp:sp>
    <dsp:sp modelId="{7A5E0F80-9AE2-41F2-818C-8BF6FEA37ACF}">
      <dsp:nvSpPr>
        <dsp:cNvPr id="0" name=""/>
        <dsp:cNvSpPr/>
      </dsp:nvSpPr>
      <dsp:spPr>
        <a:xfrm>
          <a:off x="78768" y="27074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0764-CFFB-4C2C-BA05-224EEDA5DC97}">
      <dsp:nvSpPr>
        <dsp:cNvPr id="0" name=""/>
        <dsp:cNvSpPr/>
      </dsp:nvSpPr>
      <dsp:spPr>
        <a:xfrm>
          <a:off x="944530" y="1343726"/>
          <a:ext cx="7199208" cy="92493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1343726"/>
        <a:ext cx="7199208" cy="924938"/>
      </dsp:txXfrm>
    </dsp:sp>
    <dsp:sp modelId="{F7DFE686-F4C1-48F9-8A3E-06CBA55A00D8}">
      <dsp:nvSpPr>
        <dsp:cNvPr id="0" name=""/>
        <dsp:cNvSpPr/>
      </dsp:nvSpPr>
      <dsp:spPr>
        <a:xfrm>
          <a:off x="492981" y="135464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08B0-729F-4E65-91C6-5DBCD3DE9680}">
      <dsp:nvSpPr>
        <dsp:cNvPr id="0" name=""/>
        <dsp:cNvSpPr/>
      </dsp:nvSpPr>
      <dsp:spPr>
        <a:xfrm>
          <a:off x="944530" y="2427631"/>
          <a:ext cx="7199208" cy="92493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2427631"/>
        <a:ext cx="7199208" cy="924938"/>
      </dsp:txXfrm>
    </dsp:sp>
    <dsp:sp modelId="{E8D14D36-A03C-4628-BE87-2BFEF558BCD3}">
      <dsp:nvSpPr>
        <dsp:cNvPr id="0" name=""/>
        <dsp:cNvSpPr/>
      </dsp:nvSpPr>
      <dsp:spPr>
        <a:xfrm>
          <a:off x="492981" y="243855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26BC3-B9EB-4DD6-92EE-1054A556A457}">
      <dsp:nvSpPr>
        <dsp:cNvPr id="0" name=""/>
        <dsp:cNvSpPr/>
      </dsp:nvSpPr>
      <dsp:spPr>
        <a:xfrm>
          <a:off x="530317" y="3511536"/>
          <a:ext cx="7613421" cy="92493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3511536"/>
        <a:ext cx="7613421" cy="924938"/>
      </dsp:txXfrm>
    </dsp:sp>
    <dsp:sp modelId="{DBE91ECD-BE3B-4AE0-9F84-B98ED75A79CD}">
      <dsp:nvSpPr>
        <dsp:cNvPr id="0" name=""/>
        <dsp:cNvSpPr/>
      </dsp:nvSpPr>
      <dsp:spPr>
        <a:xfrm>
          <a:off x="78768" y="352245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CBEE-4DA9-4523-A281-2923D38CAF8A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27C-A53B-4694-A1CE-FE4C1155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78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D6D-B200-472D-913D-C643F4F32638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997-C572-4DB5-AA1D-6FDBC330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9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8CA7-0E17-4BF9-A4B4-CE5B29B803D1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28DD-F773-4F8F-9E51-4E8B824A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43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09-D153-40C0-B696-E99E4080E030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0279-4AD9-4721-88BB-B04E8B79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4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F036-C858-403E-A235-39C0F98D6C76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7BF-55E3-40D4-970E-5C27304F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89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301-3F33-421D-94C0-043062952B34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DDB-D044-4019-9272-C80818BA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64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02F-F529-4365-9CC5-6C417C7BC152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3390-432B-4DB7-9887-794E8605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40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F87-1E85-4C7A-9279-8F8F3F475C99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0342-FEB1-4A37-A07E-B95A015A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904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498-044F-42E8-B431-53E65BC2B40D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442-57BC-4744-A775-DA0C7CE2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8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9C0-6589-43A1-8BAF-AB31363E53C9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43E-A788-4E40-9BB6-10DC004A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3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C334-3DE9-491E-B636-AB5F0AFCA402}" type="datetime1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3A1-0338-4EE4-AEDE-B3952058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4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918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FC24F-1E6D-4F85-9B69-25CA79F71C05}" type="datetime1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01.05.2020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C504B7-A3D0-4649-866F-4D2A77273E8F}" type="slidenum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nter.k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2"/>
          <p:cNvSpPr txBox="1">
            <a:spLocks/>
          </p:cNvSpPr>
          <p:nvPr/>
        </p:nvSpPr>
        <p:spPr bwMode="auto">
          <a:xfrm>
            <a:off x="2051721" y="188913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АО «Финансовый центр»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Министерства образования и науки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80963" y="1988840"/>
            <a:ext cx="89582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Обязательная отработка </a:t>
            </a:r>
            <a:b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молодых специалистов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и докторов философии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PhD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14950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241" y="6021288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 </a:t>
            </a:r>
            <a:r>
              <a:rPr lang="ru-RU" b="1" dirty="0" err="1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Нур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-Султан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3596" r="27865" b="11403"/>
          <a:stretch/>
        </p:blipFill>
        <p:spPr>
          <a:xfrm>
            <a:off x="7020273" y="176296"/>
            <a:ext cx="1316140" cy="1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Распределения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докторов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философии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PhD)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в следующем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порядке: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в вузах 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докторов философии 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(PhD)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Персональное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распределение докторов философии (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согласно заявкам вузов и научных организаций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 потребности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кадрах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распределения, 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философии 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направляются комиссиями по распределению 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работу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, непосредственно в центре занятости населения по месту жительства с зачетом времени нахождения на учете в качестве безработного в срок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отработки.</a:t>
            </a:r>
          </a:p>
          <a:p>
            <a:pPr algn="just"/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философии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завершившие обучение в текущем году, не позднее </a:t>
            </a:r>
            <a:r>
              <a:rPr lang="ru-RU" sz="2100" b="1" dirty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581"/>
            <a:ext cx="8748464" cy="954107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п. 17-2) ст. 47 Закон «Об образовании» предусмотрено освобождение от отработки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предоставляются </a:t>
            </a:r>
            <a:r>
              <a:rPr lang="ru-RU" sz="1600" i="1" dirty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только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Комиссиями по распределению в год окончания)</a:t>
            </a:r>
            <a:endParaRPr lang="ru-RU" sz="1600" b="1" i="1" dirty="0">
              <a:solidFill>
                <a:srgbClr val="C00000"/>
              </a:solidFill>
              <a:latin typeface="Book Antiqua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199789"/>
              </p:ext>
            </p:extLst>
          </p:nvPr>
        </p:nvGraphicFramePr>
        <p:xfrm>
          <a:off x="539552" y="748928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6" y="12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78" y="232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678" y="3410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499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229200"/>
            <a:ext cx="88569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ОТСРОЧКА: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При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поступлении или призыве на </a:t>
            </a:r>
            <a:r>
              <a:rPr lang="ru-RU" sz="1700" b="1" dirty="0">
                <a:solidFill>
                  <a:srgbClr val="0070C0"/>
                </a:solidFill>
                <a:latin typeface="Book Antiqua" pitchFamily="18" charset="0"/>
              </a:rPr>
              <a:t>срочную воинскую службу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молодому специалисту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предоставляется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отсрочка на время прохождения службы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, без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зачета времени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прохождения службы в срок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отработки </a:t>
            </a:r>
            <a:b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(Пункт 17 ППРК № 390 от 30.03.2012). В остальных случаях отсрочка не предусмотрена.</a:t>
            </a:r>
            <a:endParaRPr lang="ru-RU" sz="1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9" b="83993" l="13375" r="80500"/>
                    </a14:imgEffect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8999" b="15228"/>
          <a:stretch/>
        </p:blipFill>
        <p:spPr>
          <a:xfrm>
            <a:off x="1907704" y="620688"/>
            <a:ext cx="5458544" cy="4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 п.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17-4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ст. 47 Закона РК «Об образовании» указано: 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неисполнение обязанности по отработке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предусмотренной Законом,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молодой специалист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 доктор философии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PhD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возмещают расходы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понесенные за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счет бюджетных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средств, в связи с их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обучением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 бюджет через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оператора уполномоченного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органа в области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образования».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 программы мониторинга является </a:t>
            </a:r>
            <a:b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АО «Финансовый центр»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"/>
          <p:cNvSpPr txBox="1">
            <a:spLocks noChangeArrowheads="1"/>
          </p:cNvSpPr>
          <p:nvPr/>
        </p:nvSpPr>
        <p:spPr bwMode="auto">
          <a:xfrm>
            <a:off x="251520" y="20428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ДОПОЛНИТЕЛЬНАЯ ИНФОРМАЦИЯ </a:t>
            </a:r>
            <a:b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ПО СЛЕДУЮЩИМ КОНТАКТАМ:</a:t>
            </a:r>
          </a:p>
        </p:txBody>
      </p:sp>
      <p:pic>
        <p:nvPicPr>
          <p:cNvPr id="163843" name="Picture 2" descr="C:\Users\TastanbaevaZh\Desktop\fin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6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395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Контакты: 8(7172)69-50-32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69-50-34, 69-50-56, 69-50-57,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69-50-58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Сотовый на время ЧС (карантина): 8 771 833 88 03,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8 702 555 8902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Сайт: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  <a:hlinkClick r:id="rId3"/>
              </a:rPr>
              <a:t>https://fincenter.kz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  <a:hlinkClick r:id="rId3"/>
              </a:rPr>
              <a:t>/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Электронная почта: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fincenter@fincenter.kz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91574" y="1517883"/>
            <a:ext cx="5991225" cy="747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9000">
                <a:srgbClr val="F7E8E8"/>
              </a:gs>
              <a:gs pos="27000">
                <a:schemeClr val="accent2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78178" name="Заголовок 1"/>
          <p:cNvSpPr txBox="1">
            <a:spLocks/>
          </p:cNvSpPr>
          <p:nvPr/>
        </p:nvSpPr>
        <p:spPr bwMode="auto">
          <a:xfrm>
            <a:off x="0" y="573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Согласно пункту 17 статьи 47 Закона РК «Об образовании», а также 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Правилам направления молодых специалистов на работу, утвержденные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Постановлением Правительства РК от 30.03.2012 г. № 390</a:t>
            </a:r>
          </a:p>
        </p:txBody>
      </p:sp>
      <p:grpSp>
        <p:nvGrpSpPr>
          <p:cNvPr id="178179" name="Группа 4"/>
          <p:cNvGrpSpPr>
            <a:grpSpLocks/>
          </p:cNvGrpSpPr>
          <p:nvPr/>
        </p:nvGrpSpPr>
        <p:grpSpPr bwMode="auto">
          <a:xfrm>
            <a:off x="179388" y="1484784"/>
            <a:ext cx="8209036" cy="4599513"/>
            <a:chOff x="509786" y="1136898"/>
            <a:chExt cx="8209036" cy="4599513"/>
          </a:xfrm>
        </p:grpSpPr>
        <p:sp>
          <p:nvSpPr>
            <p:cNvPr id="178181" name="Rectangle 2"/>
            <p:cNvSpPr>
              <a:spLocks noChangeArrowheads="1"/>
            </p:cNvSpPr>
            <p:nvPr/>
          </p:nvSpPr>
          <p:spPr bwMode="auto">
            <a:xfrm>
              <a:off x="2597348" y="1917848"/>
              <a:ext cx="5991225" cy="777504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2" name="Rectangle 3"/>
            <p:cNvSpPr>
              <a:spLocks noChangeArrowheads="1"/>
            </p:cNvSpPr>
            <p:nvPr/>
          </p:nvSpPr>
          <p:spPr bwMode="auto">
            <a:xfrm>
              <a:off x="4437261" y="4311427"/>
              <a:ext cx="4151312" cy="1357312"/>
            </a:xfrm>
            <a:prstGeom prst="rect">
              <a:avLst/>
            </a:prstGeom>
            <a:gradFill rotWithShape="1">
              <a:gsLst>
                <a:gs pos="0">
                  <a:srgbClr val="ACCEBD"/>
                </a:gs>
                <a:gs pos="100000">
                  <a:srgbClr val="505F57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3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833223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4" name="Rectangle 5"/>
            <p:cNvSpPr>
              <a:spLocks noChangeArrowheads="1"/>
            </p:cNvSpPr>
            <p:nvPr/>
          </p:nvSpPr>
          <p:spPr bwMode="auto">
            <a:xfrm>
              <a:off x="3697486" y="3368728"/>
              <a:ext cx="4891087" cy="94270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5" name="Line 6"/>
            <p:cNvSpPr>
              <a:spLocks noChangeShapeType="1"/>
            </p:cNvSpPr>
            <p:nvPr/>
          </p:nvSpPr>
          <p:spPr bwMode="auto">
            <a:xfrm>
              <a:off x="2929136" y="2627089"/>
              <a:ext cx="565943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6" name="Line 7"/>
            <p:cNvSpPr>
              <a:spLocks noChangeShapeType="1"/>
            </p:cNvSpPr>
            <p:nvPr/>
          </p:nvSpPr>
          <p:spPr bwMode="auto">
            <a:xfrm>
              <a:off x="3697486" y="3369146"/>
              <a:ext cx="48910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7" name="Line 8"/>
            <p:cNvSpPr>
              <a:spLocks noChangeShapeType="1"/>
            </p:cNvSpPr>
            <p:nvPr/>
          </p:nvSpPr>
          <p:spPr bwMode="auto">
            <a:xfrm>
              <a:off x="4286448" y="4305250"/>
              <a:ext cx="4302125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8" name="Line 9"/>
            <p:cNvSpPr>
              <a:spLocks noChangeShapeType="1"/>
            </p:cNvSpPr>
            <p:nvPr/>
          </p:nvSpPr>
          <p:spPr bwMode="auto">
            <a:xfrm>
              <a:off x="509786" y="5668739"/>
              <a:ext cx="80787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90" name="Text Box 11"/>
            <p:cNvSpPr txBox="1">
              <a:spLocks noChangeArrowheads="1"/>
            </p:cNvSpPr>
            <p:nvPr/>
          </p:nvSpPr>
          <p:spPr bwMode="auto">
            <a:xfrm>
              <a:off x="4374389" y="2695352"/>
              <a:ext cx="43444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smtClean="0">
                  <a:solidFill>
                    <a:srgbClr val="002060"/>
                  </a:solidFill>
                  <a:latin typeface="Book Antiqua" pitchFamily="18" charset="0"/>
                </a:rPr>
                <a:t>в организациях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высшего и (или) послевузовского образования и научных организациях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1" name="Text Box 12"/>
            <p:cNvSpPr txBox="1">
              <a:spLocks noChangeArrowheads="1"/>
            </p:cNvSpPr>
            <p:nvPr/>
          </p:nvSpPr>
          <p:spPr bwMode="auto">
            <a:xfrm>
              <a:off x="3028903" y="1856978"/>
              <a:ext cx="56899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 (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/мед  специальности) отрабатывают в государственных организациях обр./здрав.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2017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года все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остальные специальности в орг. независимо от формы собственности 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2" name="Text Box 13"/>
            <p:cNvSpPr txBox="1">
              <a:spLocks noChangeArrowheads="1"/>
            </p:cNvSpPr>
            <p:nvPr/>
          </p:nvSpPr>
          <p:spPr bwMode="auto">
            <a:xfrm>
              <a:off x="2526134" y="1136898"/>
              <a:ext cx="61926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2008 года поступления (педагогические и медицинские  специальности)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 поступления (ветеринарные специальности)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отрабатывают в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сельской местности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образ./здрав./в области ветеринарии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178193" name="Group 14"/>
            <p:cNvGrpSpPr>
              <a:grpSpLocks/>
            </p:cNvGrpSpPr>
            <p:nvPr/>
          </p:nvGrpSpPr>
          <p:grpSpPr bwMode="auto">
            <a:xfrm>
              <a:off x="509786" y="1196752"/>
              <a:ext cx="4678362" cy="4476750"/>
              <a:chOff x="-115" y="653"/>
              <a:chExt cx="3913" cy="3607"/>
            </a:xfrm>
          </p:grpSpPr>
          <p:grpSp>
            <p:nvGrpSpPr>
              <p:cNvPr id="178198" name="Group 15"/>
              <p:cNvGrpSpPr>
                <a:grpSpLocks/>
              </p:cNvGrpSpPr>
              <p:nvPr/>
            </p:nvGrpSpPr>
            <p:grpSpPr bwMode="auto">
              <a:xfrm>
                <a:off x="-115" y="3051"/>
                <a:ext cx="3913" cy="1214"/>
                <a:chOff x="61" y="3086"/>
                <a:chExt cx="2912" cy="963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1672 h 303"/>
                    <a:gd name="T2" fmla="*/ 2412 w 2208"/>
                    <a:gd name="T3" fmla="*/ 1698 h 303"/>
                    <a:gd name="T4" fmla="*/ 2693 w 2208"/>
                    <a:gd name="T5" fmla="*/ 0 h 303"/>
                    <a:gd name="T6" fmla="*/ 842 w 2208"/>
                    <a:gd name="T7" fmla="*/ 159 h 303"/>
                    <a:gd name="T8" fmla="*/ 0 w 2208"/>
                    <a:gd name="T9" fmla="*/ 167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solidFill>
                  <a:srgbClr val="5590D7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3186 h 538"/>
                    <a:gd name="T2" fmla="*/ 3128 w 2557"/>
                    <a:gd name="T3" fmla="*/ 3182 h 538"/>
                    <a:gd name="T4" fmla="*/ 2767 w 2557"/>
                    <a:gd name="T5" fmla="*/ 1 h 538"/>
                    <a:gd name="T6" fmla="*/ 353 w 2557"/>
                    <a:gd name="T7" fmla="*/ 0 h 538"/>
                    <a:gd name="T8" fmla="*/ 0 w 2557"/>
                    <a:gd name="T9" fmla="*/ 3186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66 w 612"/>
                    <a:gd name="T1" fmla="*/ 4837 h 836"/>
                    <a:gd name="T2" fmla="*/ 739 w 612"/>
                    <a:gd name="T3" fmla="*/ 2755 h 836"/>
                    <a:gd name="T4" fmla="*/ 273 w 612"/>
                    <a:gd name="T5" fmla="*/ 0 h 836"/>
                    <a:gd name="T6" fmla="*/ 0 w 612"/>
                    <a:gd name="T7" fmla="*/ 1753 h 836"/>
                    <a:gd name="T8" fmla="*/ 366 w 612"/>
                    <a:gd name="T9" fmla="*/ 4837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70A2DE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199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78211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89569 h 303"/>
                    <a:gd name="T2" fmla="*/ 3814 w 2208"/>
                    <a:gd name="T3" fmla="*/ 91006 h 303"/>
                    <a:gd name="T4" fmla="*/ 4260 w 2208"/>
                    <a:gd name="T5" fmla="*/ 0 h 303"/>
                    <a:gd name="T6" fmla="*/ 1332 w 2208"/>
                    <a:gd name="T7" fmla="*/ 8581 h 303"/>
                    <a:gd name="T8" fmla="*/ 0 w 2208"/>
                    <a:gd name="T9" fmla="*/ 8956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8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gray">
                <a:xfrm>
                  <a:off x="2595" y="2409"/>
                  <a:ext cx="619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0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78208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361 h 732"/>
                    <a:gd name="T2" fmla="*/ 570 w 516"/>
                    <a:gd name="T3" fmla="*/ 245228 h 732"/>
                    <a:gd name="T4" fmla="*/ 997 w 516"/>
                    <a:gd name="T5" fmla="*/ 148815 h 732"/>
                    <a:gd name="T6" fmla="*/ 302 w 516"/>
                    <a:gd name="T7" fmla="*/ 0 h 732"/>
                    <a:gd name="T8" fmla="*/ 0 w 516"/>
                    <a:gd name="T9" fmla="*/ 67361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9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72095 h 197"/>
                    <a:gd name="T2" fmla="*/ 2577 w 1481"/>
                    <a:gd name="T3" fmla="*/ 72095 h 197"/>
                    <a:gd name="T4" fmla="*/ 2870 w 1481"/>
                    <a:gd name="T5" fmla="*/ 0 h 197"/>
                    <a:gd name="T6" fmla="*/ 713 w 1481"/>
                    <a:gd name="T7" fmla="*/ 3 h 197"/>
                    <a:gd name="T8" fmla="*/ 0 w 1481"/>
                    <a:gd name="T9" fmla="*/ 72095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10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80360 h 530"/>
                    <a:gd name="T2" fmla="*/ 3646 w 1906"/>
                    <a:gd name="T3" fmla="*/ 180360 h 530"/>
                    <a:gd name="T4" fmla="*/ 3075 w 1906"/>
                    <a:gd name="T5" fmla="*/ 0 h 530"/>
                    <a:gd name="T6" fmla="*/ 539 w 1906"/>
                    <a:gd name="T7" fmla="*/ 0 h 530"/>
                    <a:gd name="T8" fmla="*/ 0 w 1906"/>
                    <a:gd name="T9" fmla="*/ 180360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1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78205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22714 h 104"/>
                    <a:gd name="T2" fmla="*/ 1038 w 734"/>
                    <a:gd name="T3" fmla="*/ 23580 h 104"/>
                    <a:gd name="T4" fmla="*/ 1167 w 734"/>
                    <a:gd name="T5" fmla="*/ 0 h 104"/>
                    <a:gd name="T6" fmla="*/ 284 w 734"/>
                    <a:gd name="T7" fmla="*/ 0 h 104"/>
                    <a:gd name="T8" fmla="*/ 0 w 734"/>
                    <a:gd name="T9" fmla="*/ 2271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6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94238 h 538"/>
                    <a:gd name="T2" fmla="*/ 2380 w 1239"/>
                    <a:gd name="T3" fmla="*/ 194238 h 538"/>
                    <a:gd name="T4" fmla="*/ 1827 w 1239"/>
                    <a:gd name="T5" fmla="*/ 0 h 538"/>
                    <a:gd name="T6" fmla="*/ 554 w 1239"/>
                    <a:gd name="T7" fmla="*/ 0 h 538"/>
                    <a:gd name="T8" fmla="*/ 0 w 1239"/>
                    <a:gd name="T9" fmla="*/ 194238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7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516 w 439"/>
                    <a:gd name="T1" fmla="*/ 235104 h 638"/>
                    <a:gd name="T2" fmla="*/ 784 w 439"/>
                    <a:gd name="T3" fmla="*/ 162639 h 638"/>
                    <a:gd name="T4" fmla="*/ 134 w 439"/>
                    <a:gd name="T5" fmla="*/ 0 h 638"/>
                    <a:gd name="T6" fmla="*/ 0 w 439"/>
                    <a:gd name="T7" fmla="*/ 35237 h 638"/>
                    <a:gd name="T8" fmla="*/ 516 w 439"/>
                    <a:gd name="T9" fmla="*/ 235104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2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78203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94914 h 537"/>
                    <a:gd name="T2" fmla="*/ 1298 w 587"/>
                    <a:gd name="T3" fmla="*/ 196133 h 537"/>
                    <a:gd name="T4" fmla="*/ 628 w 587"/>
                    <a:gd name="T5" fmla="*/ 0 h 537"/>
                    <a:gd name="T6" fmla="*/ 0 w 587"/>
                    <a:gd name="T7" fmla="*/ 194914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solidFill>
                  <a:srgbClr val="F77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4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531 w 364"/>
                    <a:gd name="T1" fmla="*/ 185852 h 535"/>
                    <a:gd name="T2" fmla="*/ 651 w 364"/>
                    <a:gd name="T3" fmla="*/ 154898 h 535"/>
                    <a:gd name="T4" fmla="*/ 0 w 364"/>
                    <a:gd name="T5" fmla="*/ 0 h 535"/>
                    <a:gd name="T6" fmla="*/ 531 w 364"/>
                    <a:gd name="T7" fmla="*/ 185852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7785F"/>
                </a:solidFill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897767" y="2310272"/>
              <a:ext cx="1348447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ГОСЗАКАЗ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180438" y="1282655"/>
              <a:ext cx="1138996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Сельская квота</a:t>
              </a:r>
              <a:endPara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80438" y="4930552"/>
              <a:ext cx="3192463" cy="527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Высшее послевузовское образование</a:t>
              </a:r>
              <a:b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(1. магистратура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,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2. резидентура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)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140310" name="Rectangle 37"/>
            <p:cNvSpPr>
              <a:spLocks noChangeArrowheads="1"/>
            </p:cNvSpPr>
            <p:nvPr/>
          </p:nvSpPr>
          <p:spPr bwMode="auto">
            <a:xfrm>
              <a:off x="1456695" y="3171387"/>
              <a:ext cx="2257283" cy="2873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Доктора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/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философии</a:t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(</a:t>
              </a:r>
              <a:r>
                <a:rPr kumimoji="1"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PhD)</a:t>
              </a:r>
            </a:p>
          </p:txBody>
        </p:sp>
        <p:sp>
          <p:nvSpPr>
            <p:cNvPr id="178189" name="Text Box 10"/>
            <p:cNvSpPr txBox="1">
              <a:spLocks noChangeArrowheads="1"/>
            </p:cNvSpPr>
            <p:nvPr/>
          </p:nvSpPr>
          <p:spPr bwMode="auto">
            <a:xfrm>
              <a:off x="4840486" y="4305250"/>
              <a:ext cx="3878336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с 2016 года поступления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</a:b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./мед. спец-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ти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-х образ./здрав-я; 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2017 года поступления 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все остальные специальности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 орг. независимо от формы собственности</a:t>
              </a: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kumimoji="1" lang="ru-RU" altLang="ko-KR" sz="3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2016 года поступления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здравоохранения</a:t>
              </a:r>
            </a:p>
          </p:txBody>
        </p:sp>
      </p:grpSp>
      <p:sp>
        <p:nvSpPr>
          <p:cNvPr id="178180" name="TextBox 41"/>
          <p:cNvSpPr txBox="1">
            <a:spLocks noChangeArrowheads="1"/>
          </p:cNvSpPr>
          <p:nvPr/>
        </p:nvSpPr>
        <p:spPr bwMode="auto">
          <a:xfrm>
            <a:off x="899592" y="1074222"/>
            <a:ext cx="7591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Возложена обязательная трехгодичная отработка на следующих граждан: 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3344" y="6165304"/>
            <a:ext cx="6400800" cy="567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года после окончания вуза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33367" y="3670080"/>
            <a:ext cx="5055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r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с 2016 года поступления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граждане РК 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из числа сельской молодежи, переселяющихся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в регионы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, определенные Правительством Республики Казахстан (педагогические, технические и сельскохозяйственные специальности) отрабатывают в регионе по месту обучения</a:t>
            </a:r>
            <a:endParaRPr kumimoji="1" lang="en-US" altLang="ko-KR" sz="12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14400" y="2091055"/>
            <a:ext cx="1277174" cy="1"/>
          </a:xfrm>
          <a:prstGeom prst="bentConnector3">
            <a:avLst>
              <a:gd name="adj1" fmla="val 50000"/>
            </a:avLst>
          </a:prstGeom>
          <a:ln w="19050" cap="rnd"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10476656" y="2569176"/>
            <a:ext cx="886782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Gulim" pitchFamily="34" charset="-127"/>
              </a:rPr>
              <a:t>Серпін</a:t>
            </a:r>
            <a:endParaRPr kumimoji="1" lang="en-US" altLang="ko-K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566990" y="2265734"/>
            <a:ext cx="5707060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971600" y="4327168"/>
            <a:ext cx="2788517" cy="3979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Граждане РК из числа </a:t>
            </a:r>
            <a:b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сельской 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молодежи, 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поступившие</a:t>
            </a:r>
            <a:b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в пределах </a:t>
            </a: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квоты</a:t>
            </a:r>
            <a:endParaRPr kumimoji="1"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060" y="363952"/>
            <a:ext cx="354010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СЕЛЬСКАЯ КВОТА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55" y="1052736"/>
            <a:ext cx="77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сельской квоте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и ветеринарные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специальности (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интернатура)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43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228" y="220486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44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068" y="29969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Ветеринарные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596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75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86156" y="3905550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70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424" y="508759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b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4468" y="508759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организациях в области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ВЕТЕРИНАРИИ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84" y="149731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 ГОСУДАРСТВЕННЫЙ </a:t>
            </a:r>
            <a:r>
              <a:rPr lang="ru-RU" dirty="0" smtClean="0"/>
              <a:t>ОБРАЗОВАТЕЛЬНЫЙ </a:t>
            </a:r>
            <a:r>
              <a:rPr lang="ru-RU" dirty="0" smtClean="0"/>
              <a:t>ЗАКАЗ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171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государственному образовательному заказу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специальности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 магистратура/резидентура)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600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492896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068" y="32425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8164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1868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17748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2497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государственному образовательному заказу по программе</a:t>
            </a:r>
            <a: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i="1" u="sng" dirty="0">
                <a:solidFill>
                  <a:srgbClr val="C00000"/>
                </a:solidFill>
                <a:latin typeface="Book Antiqua" pitchFamily="18" charset="0"/>
              </a:rPr>
              <a:t>д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октора 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философии (</a:t>
            </a:r>
            <a:r>
              <a:rPr lang="en-US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PhD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)</a:t>
            </a:r>
            <a:endParaRPr lang="ru-RU" sz="2000" b="1" i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6" y="299695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Все специальности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420888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75717">
            <a:off x="3052168" y="3488859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82271">
            <a:off x="5676876" y="3497860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организациях высшего и (или) послевузовского образования (ВУЗах)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293096"/>
            <a:ext cx="29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НАУЧНЫХ ОРГАНИЗАЦИЯХ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ДОКТОРА ФИЛОСОФИИ </a:t>
            </a:r>
            <a:r>
              <a:rPr lang="en-US" dirty="0" smtClean="0"/>
              <a:t>PHD</a:t>
            </a:r>
            <a:r>
              <a:rPr lang="ru-RU" dirty="0"/>
              <a:t> </a:t>
            </a:r>
            <a:r>
              <a:rPr lang="ru-RU" dirty="0" smtClean="0"/>
              <a:t>(государственный образовательный заказ 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5242" y="443159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или</a:t>
            </a:r>
            <a:endParaRPr lang="ru-RU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439"/>
            <a:ext cx="878497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РК ИЗ ЧИСЛА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ПОСТУПИВШИЕ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ПРЕДЕЛАХ КВОТЫ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57489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Граждане РК из числа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сельской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молодежи,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в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пределах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квоты,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обучившиеся по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педагогическим, техническим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и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сельскохозяйственным специальностям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согласно пп.6 п.8 ст. 26.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126" y="3430741"/>
            <a:ext cx="79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Педагогические, Технические, </a:t>
            </a: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Сельскохозяйственные специальности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006" y="2823319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4221088"/>
            <a:ext cx="1161007" cy="1008112"/>
          </a:xfrm>
          <a:prstGeom prst="downArrow">
            <a:avLst>
              <a:gd name="adj1" fmla="val 50000"/>
              <a:gd name="adj2" fmla="val 5481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727" y="547716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  РЕГИОНЕ ПО МЕСТУ ОБУЧЕНИЯ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123" y="13407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(с 2017 года) по государственному образовательному заказу на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ДРУГИЕ СПЕЦИАЛЬНОСТИ 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(т.е. за исключением педагогических, медицинских специальностей)</a:t>
            </a: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Все специальности (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бакалавриат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магистратура)</a:t>
            </a:r>
            <a:endParaRPr lang="en-US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56490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3501" y="3861048"/>
            <a:ext cx="890976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7C31"/>
              </a:gs>
              <a:gs pos="50000">
                <a:srgbClr val="28AD5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Отрабатывают в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организациях 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независимо от формы собственности</a:t>
            </a:r>
            <a:endParaRPr lang="ru-RU" sz="2000" b="1" u="sng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ГОСУДАРСТВЕННЫЙ </a:t>
            </a:r>
            <a:r>
              <a:rPr lang="ru-RU" dirty="0" smtClean="0"/>
              <a:t>ОБРАЗОВАТЕЛЬНЫЙ </a:t>
            </a:r>
            <a:r>
              <a:rPr lang="ru-RU" dirty="0" smtClean="0"/>
              <a:t>ЗАКАЗ (другие специальности)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Распределение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аправление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на работу молодых специалистов (выпускников) и докторов философии (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) осуществляется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по персональному распределению.</a:t>
            </a:r>
            <a:endParaRPr lang="ru-RU" sz="24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fontAlgn="base"/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Комиссии 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по распределению создаются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ежегодно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при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соответствующих вузах Республики Казахстан, в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которых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завершают обучение молодые специалисты 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 - для персонального распределения на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работу.</a:t>
            </a:r>
          </a:p>
          <a:p>
            <a:pPr marL="514350" indent="-514350" algn="just" fontAlgn="base">
              <a:buFont typeface="+mj-lt"/>
              <a:buAutoNum type="arabicPeriod" startAt="2"/>
            </a:pPr>
            <a:endParaRPr lang="ru-RU" sz="105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Молодые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специалисты и/или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), не явившиеся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без уважительной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причины в соответствующую Комиссию по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распределению,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без их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присутствия.</a:t>
            </a:r>
            <a:endParaRPr lang="ru-RU" sz="24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Распределения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молодых специалистов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магистратура, резидентура)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1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следующем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порядке: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вузах и (или) уполномоченном органе здравоохранения (МЗ РК для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мед.специальностей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молодых специалистов на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работу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;</a:t>
            </a:r>
            <a:endParaRPr lang="ru-RU" sz="2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осуществляется на основе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ходатайства (справки)</a:t>
            </a:r>
            <a:r>
              <a:rPr lang="ru-RU" sz="2000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работодателя о предстоящем трудоустройстве и сохранении вакантного места до момента прибытия молодого специалиста на место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работы;</a:t>
            </a:r>
            <a:endParaRPr lang="ru-RU" sz="2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распределения,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молодые специалисты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направляются комиссиями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по распределению 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работу (Центр занятости населения)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непосредственно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центре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занятости населения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по месту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жительства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с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зачетом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времени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нахождения на учете в качестве безработного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 срок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отработки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Молодые специалисты, завершившие обучение в текущем году, не позднее </a:t>
            </a:r>
            <a:r>
              <a:rPr lang="ru-RU" sz="2000" b="1" u="sng" dirty="0" smtClean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38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810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1_Волна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</vt:lpstr>
      <vt:lpstr>Порядок Распределения молодых специалистов (бакалавриат, интернатура, магистратура, резидентура)</vt:lpstr>
      <vt:lpstr>Порядок Распределения  докторов философии (PhD)</vt:lpstr>
      <vt:lpstr>п. 17-2) ст. 47 Закон «Об образовании» предусмотрено освобождение от отработки  (предоставляются только Комиссиями по распределению в год окончания)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Zhanar Malikova</cp:lastModifiedBy>
  <cp:revision>45</cp:revision>
  <dcterms:created xsi:type="dcterms:W3CDTF">2019-02-25T04:24:15Z</dcterms:created>
  <dcterms:modified xsi:type="dcterms:W3CDTF">2020-05-01T12:33:28Z</dcterms:modified>
</cp:coreProperties>
</file>