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5" r:id="rId2"/>
    <p:sldId id="336" r:id="rId3"/>
    <p:sldId id="341" r:id="rId4"/>
    <p:sldId id="330" r:id="rId5"/>
    <p:sldId id="331" r:id="rId6"/>
    <p:sldId id="340" r:id="rId7"/>
    <p:sldId id="342" r:id="rId8"/>
    <p:sldId id="343" r:id="rId9"/>
    <p:sldId id="318" r:id="rId10"/>
    <p:sldId id="321" r:id="rId11"/>
    <p:sldId id="314" r:id="rId12"/>
  </p:sldIdLst>
  <p:sldSz cx="9906000" cy="6858000" type="A4"/>
  <p:notesSz cx="6734175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BFE4FF"/>
    <a:srgbClr val="6A981E"/>
    <a:srgbClr val="006666"/>
    <a:srgbClr val="6A9838"/>
    <a:srgbClr val="33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800" autoAdjust="0"/>
    <p:restoredTop sz="99771" autoAdjust="0"/>
  </p:normalViewPr>
  <p:slideViewPr>
    <p:cSldViewPr snapToGrid="0">
      <p:cViewPr>
        <p:scale>
          <a:sx n="96" d="100"/>
          <a:sy n="96" d="100"/>
        </p:scale>
        <p:origin x="-732" y="-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06963-97B9-4983-B811-817BE1AA92C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423712B-0472-418A-8C34-93ACC93873D7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/>
            <a:t>I </a:t>
          </a:r>
          <a:r>
            <a:rPr lang="kk-KZ" sz="1600" b="1" dirty="0" smtClean="0"/>
            <a:t>этап – Прием заявок (20 июля – 20 сентября)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1) Прием заявок через</a:t>
          </a:r>
          <a:r>
            <a:rPr lang="en-US" sz="1400" dirty="0" smtClean="0"/>
            <a:t> </a:t>
          </a:r>
          <a:r>
            <a:rPr lang="en-US" sz="1400" b="1" dirty="0" smtClean="0"/>
            <a:t>18 </a:t>
          </a:r>
          <a:r>
            <a:rPr lang="kk-KZ" sz="1400" b="1" dirty="0" smtClean="0"/>
            <a:t>ЦОП при</a:t>
          </a:r>
          <a:r>
            <a:rPr lang="ru-RU" sz="1400" b="1" dirty="0" smtClean="0"/>
            <a:t> РФ Фонда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2) Консолидация заявок </a:t>
          </a:r>
          <a:r>
            <a:rPr lang="ru-RU" sz="1400" b="1" dirty="0" smtClean="0"/>
            <a:t>в филиале Фонда по г. Астана: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     - группировка по отраслям экономики,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     - подготовка заявок к рассмотрению конкурсной комиссии</a:t>
          </a:r>
          <a:endParaRPr lang="ru-RU" sz="1800" b="1" dirty="0"/>
        </a:p>
      </dgm:t>
    </dgm:pt>
    <dgm:pt modelId="{F192BACE-3B98-4367-B6BD-6AF622420AAA}" type="parTrans" cxnId="{039F912D-1645-45FE-BA7E-5CBA382FCDE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C5E3E477-DDDA-4FB3-88A5-619947921FE9}" type="sibTrans" cxnId="{039F912D-1645-45FE-BA7E-5CBA382FCDE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69188621-8EFE-4CB6-8209-DF7557723F42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b="1" dirty="0" smtClean="0"/>
            <a:t>II </a:t>
          </a:r>
          <a:r>
            <a:rPr lang="kk-KZ" sz="1600" b="1" dirty="0" smtClean="0"/>
            <a:t>этап – Отбор участников (21 сентября – 7 октября)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400" dirty="0" smtClean="0"/>
            <a:t>1) Отбор заявок Конкурсной комиссией на участие в конкурсе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400" b="0" dirty="0" smtClean="0"/>
            <a:t>2) В числе членов комиссии </a:t>
          </a:r>
          <a:r>
            <a:rPr lang="ru-RU" sz="1400" b="1" dirty="0" smtClean="0"/>
            <a:t>руководящие работники Фонда</a:t>
          </a:r>
          <a:endParaRPr lang="ru-RU" sz="1600" b="1" dirty="0"/>
        </a:p>
      </dgm:t>
    </dgm:pt>
    <dgm:pt modelId="{73885F31-9F71-4DD2-912E-06967EF7C03D}" type="parTrans" cxnId="{1D3DB64A-7C35-4AB6-820F-45584868A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2D919C04-BC88-4EAB-ADD0-ED08A72A8438}" type="sibTrans" cxnId="{1D3DB64A-7C35-4AB6-820F-45584868A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AA98BC62-3662-49C3-91CA-6633FFB81E7E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b="1" dirty="0" smtClean="0"/>
            <a:t>III </a:t>
          </a:r>
          <a:r>
            <a:rPr lang="kk-KZ" sz="1600" b="1" dirty="0" smtClean="0"/>
            <a:t>этап – Обучение участников (12 октября – 15 октября)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400" dirty="0" smtClean="0"/>
            <a:t>1) Обучение основам предпринимательства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400" b="0" dirty="0" smtClean="0"/>
            <a:t>2) </a:t>
          </a:r>
          <a:r>
            <a:rPr lang="ru-RU" sz="1400" b="1" dirty="0" smtClean="0"/>
            <a:t>Фонд привлек бизнес-тренеров</a:t>
          </a:r>
          <a:r>
            <a:rPr lang="ru-RU" sz="1400" b="0" dirty="0" smtClean="0"/>
            <a:t> для обучения конкурсантов</a:t>
          </a:r>
        </a:p>
        <a:p>
          <a:r>
            <a:rPr lang="ru-RU" sz="1400" b="0" dirty="0" smtClean="0"/>
            <a:t>3) Фонд обеспечил конкурсантов учебными пособиями</a:t>
          </a:r>
        </a:p>
      </dgm:t>
    </dgm:pt>
    <dgm:pt modelId="{5928571C-6B85-4CF9-BD03-F0F59F067594}" type="parTrans" cxnId="{A09B3694-8D5C-4338-BA22-DAB57CEA69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5F2052FA-BA16-4C20-A87F-D21DAD5EAA5B}" type="sibTrans" cxnId="{A09B3694-8D5C-4338-BA22-DAB57CEA69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A11AC1B1-1D19-4ABD-A2EC-7DDD93C28B7F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b="1" dirty="0" smtClean="0"/>
            <a:t>IV </a:t>
          </a:r>
          <a:r>
            <a:rPr lang="ru-RU" sz="1600" b="1" dirty="0" smtClean="0"/>
            <a:t>этап </a:t>
          </a:r>
          <a:r>
            <a:rPr lang="kk-KZ" sz="1600" b="1" dirty="0" smtClean="0"/>
            <a:t>– </a:t>
          </a:r>
          <a:r>
            <a:rPr lang="ru-RU" sz="1600" b="1" dirty="0" smtClean="0"/>
            <a:t> Практическое сопровождение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400" dirty="0" smtClean="0"/>
            <a:t>1) Оказание консалтинговых услуг участникам конкурса </a:t>
          </a:r>
          <a:r>
            <a:rPr lang="ru-RU" sz="1400" b="1" dirty="0" smtClean="0"/>
            <a:t>на базе ЦОП Фонда в регионах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400" dirty="0" smtClean="0"/>
            <a:t>2) Подготовка бизнес-планов совместно </a:t>
          </a:r>
          <a:r>
            <a:rPr lang="ru-RU" sz="1400" b="1" dirty="0" smtClean="0"/>
            <a:t>с менторами, закрепленными к каждому предпринимателю</a:t>
          </a:r>
          <a:endParaRPr lang="ru-RU" sz="1600" b="1" dirty="0"/>
        </a:p>
      </dgm:t>
    </dgm:pt>
    <dgm:pt modelId="{9FA7A571-452C-40E2-8E36-7B0E1DDC1B21}" type="parTrans" cxnId="{9263EB97-6AF1-45C2-BF11-7AAC40927A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48637FF9-6A4D-4FE3-92A6-D0EB56598B29}" type="sibTrans" cxnId="{9263EB97-6AF1-45C2-BF11-7AAC40927A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/>
        </a:p>
      </dgm:t>
    </dgm:pt>
    <dgm:pt modelId="{63B6BA5D-A508-451C-B11E-33373BD7038E}" type="pres">
      <dgm:prSet presAssocID="{71106963-97B9-4983-B811-817BE1AA92C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9F96-DD94-4F65-8F0D-588857080BBB}" type="pres">
      <dgm:prSet presAssocID="{6423712B-0472-418A-8C34-93ACC93873D7}" presName="node" presStyleLbl="node1" presStyleIdx="0" presStyleCnt="4" custScaleX="320072" custScaleY="142517" custLinFactNeighborY="-24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28C8-A08F-43B1-B940-F7492B4C54C9}" type="pres">
      <dgm:prSet presAssocID="{C5E3E477-DDDA-4FB3-88A5-619947921FE9}" presName="sibTrans" presStyleLbl="sibTrans2D1" presStyleIdx="0" presStyleCnt="3" custScaleY="687234"/>
      <dgm:spPr/>
      <dgm:t>
        <a:bodyPr/>
        <a:lstStyle/>
        <a:p>
          <a:endParaRPr lang="ru-RU"/>
        </a:p>
      </dgm:t>
    </dgm:pt>
    <dgm:pt modelId="{F17A526D-8273-4D86-9E35-5C8E3595F236}" type="pres">
      <dgm:prSet presAssocID="{C5E3E477-DDDA-4FB3-88A5-619947921FE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18B3712-BD27-4E25-99C3-1C7ACDFF3A1F}" type="pres">
      <dgm:prSet presAssocID="{69188621-8EFE-4CB6-8209-DF7557723F42}" presName="node" presStyleLbl="node1" presStyleIdx="1" presStyleCnt="4" custScaleX="320072" custScaleY="95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3B1C7-8C18-488D-9BCB-CEE7F8309E7F}" type="pres">
      <dgm:prSet presAssocID="{2D919C04-BC88-4EAB-ADD0-ED08A72A8438}" presName="sibTrans" presStyleLbl="sibTrans2D1" presStyleIdx="1" presStyleCnt="3" custScaleY="687234"/>
      <dgm:spPr/>
      <dgm:t>
        <a:bodyPr/>
        <a:lstStyle/>
        <a:p>
          <a:endParaRPr lang="ru-RU"/>
        </a:p>
      </dgm:t>
    </dgm:pt>
    <dgm:pt modelId="{C1286876-F30B-4A02-814D-146341A07351}" type="pres">
      <dgm:prSet presAssocID="{2D919C04-BC88-4EAB-ADD0-ED08A72A843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B297DE1-1FE1-4385-9B39-A538A305F8B5}" type="pres">
      <dgm:prSet presAssocID="{AA98BC62-3662-49C3-91CA-6633FFB81E7E}" presName="node" presStyleLbl="node1" presStyleIdx="2" presStyleCnt="4" custScaleX="320072" custScaleY="136192" custLinFactY="51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962A8-B138-4EDC-BF6E-C2B5BA407650}" type="pres">
      <dgm:prSet presAssocID="{5F2052FA-BA16-4C20-A87F-D21DAD5EAA5B}" presName="sibTrans" presStyleLbl="sibTrans2D1" presStyleIdx="2" presStyleCnt="3" custScaleY="687234"/>
      <dgm:spPr/>
      <dgm:t>
        <a:bodyPr/>
        <a:lstStyle/>
        <a:p>
          <a:endParaRPr lang="ru-RU"/>
        </a:p>
      </dgm:t>
    </dgm:pt>
    <dgm:pt modelId="{5733C7F8-C50E-442A-BD9F-42B116ECB50A}" type="pres">
      <dgm:prSet presAssocID="{5F2052FA-BA16-4C20-A87F-D21DAD5EAA5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07F12BE-71C1-4992-920F-298B771B5BAD}" type="pres">
      <dgm:prSet presAssocID="{A11AC1B1-1D19-4ABD-A2EC-7DDD93C28B7F}" presName="node" presStyleLbl="node1" presStyleIdx="3" presStyleCnt="4" custScaleX="320072" custScaleY="89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C4360-CBEB-402F-AFF1-B683DF3A2D4F}" type="presOf" srcId="{2D919C04-BC88-4EAB-ADD0-ED08A72A8438}" destId="{8DA3B1C7-8C18-488D-9BCB-CEE7F8309E7F}" srcOrd="0" destOrd="0" presId="urn:microsoft.com/office/officeart/2005/8/layout/process2"/>
    <dgm:cxn modelId="{CC1B826D-C4D7-4A09-AB7A-9404EEE5C8DF}" type="presOf" srcId="{C5E3E477-DDDA-4FB3-88A5-619947921FE9}" destId="{3A3628C8-A08F-43B1-B940-F7492B4C54C9}" srcOrd="0" destOrd="0" presId="urn:microsoft.com/office/officeart/2005/8/layout/process2"/>
    <dgm:cxn modelId="{22192B88-AE1B-4613-9BFF-4503D02E9BBF}" type="presOf" srcId="{6423712B-0472-418A-8C34-93ACC93873D7}" destId="{4D219F96-DD94-4F65-8F0D-588857080BBB}" srcOrd="0" destOrd="0" presId="urn:microsoft.com/office/officeart/2005/8/layout/process2"/>
    <dgm:cxn modelId="{68EBD03B-FE76-4A7B-82F7-F5ADEA96993C}" type="presOf" srcId="{5F2052FA-BA16-4C20-A87F-D21DAD5EAA5B}" destId="{5733C7F8-C50E-442A-BD9F-42B116ECB50A}" srcOrd="1" destOrd="0" presId="urn:microsoft.com/office/officeart/2005/8/layout/process2"/>
    <dgm:cxn modelId="{D9882DB5-D6C7-4E56-9E70-0C0E8DFCD0BC}" type="presOf" srcId="{71106963-97B9-4983-B811-817BE1AA92CE}" destId="{63B6BA5D-A508-451C-B11E-33373BD7038E}" srcOrd="0" destOrd="0" presId="urn:microsoft.com/office/officeart/2005/8/layout/process2"/>
    <dgm:cxn modelId="{B1E89E2F-2FC3-40D4-B89C-F8046796EA37}" type="presOf" srcId="{C5E3E477-DDDA-4FB3-88A5-619947921FE9}" destId="{F17A526D-8273-4D86-9E35-5C8E3595F236}" srcOrd="1" destOrd="0" presId="urn:microsoft.com/office/officeart/2005/8/layout/process2"/>
    <dgm:cxn modelId="{039F912D-1645-45FE-BA7E-5CBA382FCDE0}" srcId="{71106963-97B9-4983-B811-817BE1AA92CE}" destId="{6423712B-0472-418A-8C34-93ACC93873D7}" srcOrd="0" destOrd="0" parTransId="{F192BACE-3B98-4367-B6BD-6AF622420AAA}" sibTransId="{C5E3E477-DDDA-4FB3-88A5-619947921FE9}"/>
    <dgm:cxn modelId="{1D3DB64A-7C35-4AB6-820F-45584868A433}" srcId="{71106963-97B9-4983-B811-817BE1AA92CE}" destId="{69188621-8EFE-4CB6-8209-DF7557723F42}" srcOrd="1" destOrd="0" parTransId="{73885F31-9F71-4DD2-912E-06967EF7C03D}" sibTransId="{2D919C04-BC88-4EAB-ADD0-ED08A72A8438}"/>
    <dgm:cxn modelId="{E369FDA4-D780-40A4-88AC-D114F7471E26}" type="presOf" srcId="{69188621-8EFE-4CB6-8209-DF7557723F42}" destId="{C18B3712-BD27-4E25-99C3-1C7ACDFF3A1F}" srcOrd="0" destOrd="0" presId="urn:microsoft.com/office/officeart/2005/8/layout/process2"/>
    <dgm:cxn modelId="{DA2A8008-4442-489B-8C52-E333987B8C46}" type="presOf" srcId="{5F2052FA-BA16-4C20-A87F-D21DAD5EAA5B}" destId="{09D962A8-B138-4EDC-BF6E-C2B5BA407650}" srcOrd="0" destOrd="0" presId="urn:microsoft.com/office/officeart/2005/8/layout/process2"/>
    <dgm:cxn modelId="{A09B3694-8D5C-4338-BA22-DAB57CEA693A}" srcId="{71106963-97B9-4983-B811-817BE1AA92CE}" destId="{AA98BC62-3662-49C3-91CA-6633FFB81E7E}" srcOrd="2" destOrd="0" parTransId="{5928571C-6B85-4CF9-BD03-F0F59F067594}" sibTransId="{5F2052FA-BA16-4C20-A87F-D21DAD5EAA5B}"/>
    <dgm:cxn modelId="{9263EB97-6AF1-45C2-BF11-7AAC40927A0C}" srcId="{71106963-97B9-4983-B811-817BE1AA92CE}" destId="{A11AC1B1-1D19-4ABD-A2EC-7DDD93C28B7F}" srcOrd="3" destOrd="0" parTransId="{9FA7A571-452C-40E2-8E36-7B0E1DDC1B21}" sibTransId="{48637FF9-6A4D-4FE3-92A6-D0EB56598B29}"/>
    <dgm:cxn modelId="{26598DD8-8899-4D97-94CA-68BC6E24D996}" type="presOf" srcId="{AA98BC62-3662-49C3-91CA-6633FFB81E7E}" destId="{DB297DE1-1FE1-4385-9B39-A538A305F8B5}" srcOrd="0" destOrd="0" presId="urn:microsoft.com/office/officeart/2005/8/layout/process2"/>
    <dgm:cxn modelId="{015CEA10-2255-4B31-9562-00A962E9B943}" type="presOf" srcId="{2D919C04-BC88-4EAB-ADD0-ED08A72A8438}" destId="{C1286876-F30B-4A02-814D-146341A07351}" srcOrd="1" destOrd="0" presId="urn:microsoft.com/office/officeart/2005/8/layout/process2"/>
    <dgm:cxn modelId="{7B9C9891-5F76-4BC1-9F22-C02B50D4A999}" type="presOf" srcId="{A11AC1B1-1D19-4ABD-A2EC-7DDD93C28B7F}" destId="{207F12BE-71C1-4992-920F-298B771B5BAD}" srcOrd="0" destOrd="0" presId="urn:microsoft.com/office/officeart/2005/8/layout/process2"/>
    <dgm:cxn modelId="{CF66E4F5-E121-448A-BF1D-2C19CBEFF44E}" type="presParOf" srcId="{63B6BA5D-A508-451C-B11E-33373BD7038E}" destId="{4D219F96-DD94-4F65-8F0D-588857080BBB}" srcOrd="0" destOrd="0" presId="urn:microsoft.com/office/officeart/2005/8/layout/process2"/>
    <dgm:cxn modelId="{0AD97EA3-31B6-4239-AD57-C0F405717F24}" type="presParOf" srcId="{63B6BA5D-A508-451C-B11E-33373BD7038E}" destId="{3A3628C8-A08F-43B1-B940-F7492B4C54C9}" srcOrd="1" destOrd="0" presId="urn:microsoft.com/office/officeart/2005/8/layout/process2"/>
    <dgm:cxn modelId="{F858DBFB-0683-48F9-9ED8-4CF9F377AEF3}" type="presParOf" srcId="{3A3628C8-A08F-43B1-B940-F7492B4C54C9}" destId="{F17A526D-8273-4D86-9E35-5C8E3595F236}" srcOrd="0" destOrd="0" presId="urn:microsoft.com/office/officeart/2005/8/layout/process2"/>
    <dgm:cxn modelId="{E0B575C2-AEFE-4426-B147-4114D0D36E3B}" type="presParOf" srcId="{63B6BA5D-A508-451C-B11E-33373BD7038E}" destId="{C18B3712-BD27-4E25-99C3-1C7ACDFF3A1F}" srcOrd="2" destOrd="0" presId="urn:microsoft.com/office/officeart/2005/8/layout/process2"/>
    <dgm:cxn modelId="{B6A1DFFC-4007-42C0-BDB9-9990B547B72D}" type="presParOf" srcId="{63B6BA5D-A508-451C-B11E-33373BD7038E}" destId="{8DA3B1C7-8C18-488D-9BCB-CEE7F8309E7F}" srcOrd="3" destOrd="0" presId="urn:microsoft.com/office/officeart/2005/8/layout/process2"/>
    <dgm:cxn modelId="{86A972DA-024C-4ABF-8494-9990DB4AF509}" type="presParOf" srcId="{8DA3B1C7-8C18-488D-9BCB-CEE7F8309E7F}" destId="{C1286876-F30B-4A02-814D-146341A07351}" srcOrd="0" destOrd="0" presId="urn:microsoft.com/office/officeart/2005/8/layout/process2"/>
    <dgm:cxn modelId="{05C4E14B-B8A7-48B2-AD3C-7EBAB9E13BCB}" type="presParOf" srcId="{63B6BA5D-A508-451C-B11E-33373BD7038E}" destId="{DB297DE1-1FE1-4385-9B39-A538A305F8B5}" srcOrd="4" destOrd="0" presId="urn:microsoft.com/office/officeart/2005/8/layout/process2"/>
    <dgm:cxn modelId="{BCAB9369-B23D-4FC4-9C30-B46C80B5DD79}" type="presParOf" srcId="{63B6BA5D-A508-451C-B11E-33373BD7038E}" destId="{09D962A8-B138-4EDC-BF6E-C2B5BA407650}" srcOrd="5" destOrd="0" presId="urn:microsoft.com/office/officeart/2005/8/layout/process2"/>
    <dgm:cxn modelId="{E1C34C2B-C714-476B-B7EB-0EDABF4282B3}" type="presParOf" srcId="{09D962A8-B138-4EDC-BF6E-C2B5BA407650}" destId="{5733C7F8-C50E-442A-BD9F-42B116ECB50A}" srcOrd="0" destOrd="0" presId="urn:microsoft.com/office/officeart/2005/8/layout/process2"/>
    <dgm:cxn modelId="{D47EF4D2-8B7D-4916-84CD-F8B225D01277}" type="presParOf" srcId="{63B6BA5D-A508-451C-B11E-33373BD7038E}" destId="{207F12BE-71C1-4992-920F-298B771B5BA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666C6-6135-4CFA-9A45-CB52467544D4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87E9D17-4998-4572-94FF-14D3355A2B5A}">
      <dgm:prSet phldrT="[Текст]"/>
      <dgm:spPr/>
      <dgm:t>
        <a:bodyPr/>
        <a:lstStyle/>
        <a:p>
          <a:r>
            <a:rPr lang="ru-RU" dirty="0" smtClean="0"/>
            <a:t>Анонс</a:t>
          </a:r>
          <a:endParaRPr lang="ru-RU" dirty="0"/>
        </a:p>
      </dgm:t>
    </dgm:pt>
    <dgm:pt modelId="{8544518B-1005-4048-871F-CC280E9C8FA2}" type="parTrans" cxnId="{6F79D12F-65DD-433B-9C12-9647EC68FCA5}">
      <dgm:prSet/>
      <dgm:spPr/>
      <dgm:t>
        <a:bodyPr/>
        <a:lstStyle/>
        <a:p>
          <a:endParaRPr lang="ru-RU"/>
        </a:p>
      </dgm:t>
    </dgm:pt>
    <dgm:pt modelId="{540223CB-7BA3-4E35-8DD3-E8A9A2956791}" type="sibTrans" cxnId="{6F79D12F-65DD-433B-9C12-9647EC68FCA5}">
      <dgm:prSet/>
      <dgm:spPr/>
      <dgm:t>
        <a:bodyPr/>
        <a:lstStyle/>
        <a:p>
          <a:endParaRPr lang="ru-RU"/>
        </a:p>
      </dgm:t>
    </dgm:pt>
    <dgm:pt modelId="{C3BAF3E1-E419-4AC4-B174-33AD3872CE73}">
      <dgm:prSet phldrT="[Текст]"/>
      <dgm:spPr/>
      <dgm:t>
        <a:bodyPr/>
        <a:lstStyle/>
        <a:p>
          <a:r>
            <a:rPr lang="ru-RU" dirty="0" smtClean="0"/>
            <a:t>Видео-дневник</a:t>
          </a:r>
          <a:endParaRPr lang="ru-RU" dirty="0"/>
        </a:p>
      </dgm:t>
    </dgm:pt>
    <dgm:pt modelId="{E44BDB87-1B5C-447D-AF1F-B872B2D2EA75}" type="parTrans" cxnId="{32C0C659-E650-4933-A930-8A7CB9961A0F}">
      <dgm:prSet/>
      <dgm:spPr/>
      <dgm:t>
        <a:bodyPr/>
        <a:lstStyle/>
        <a:p>
          <a:endParaRPr lang="ru-RU"/>
        </a:p>
      </dgm:t>
    </dgm:pt>
    <dgm:pt modelId="{C2101BE5-6A9B-4DC7-B6E7-3147CCAB879B}" type="sibTrans" cxnId="{32C0C659-E650-4933-A930-8A7CB9961A0F}">
      <dgm:prSet/>
      <dgm:spPr/>
      <dgm:t>
        <a:bodyPr/>
        <a:lstStyle/>
        <a:p>
          <a:endParaRPr lang="ru-RU"/>
        </a:p>
      </dgm:t>
    </dgm:pt>
    <dgm:pt modelId="{63236674-39A6-4EE9-85C1-447D2269387A}">
      <dgm:prSet phldrT="[Текст]"/>
      <dgm:spPr/>
      <dgm:t>
        <a:bodyPr/>
        <a:lstStyle/>
        <a:p>
          <a:pPr algn="just"/>
          <a:r>
            <a:rPr lang="ru-RU" dirty="0" smtClean="0"/>
            <a:t>Все этапы конкурса, начиная с периода приема заявок были сняты и отражены в видео-дневниках конкурса</a:t>
          </a:r>
          <a:endParaRPr lang="ru-RU" dirty="0"/>
        </a:p>
      </dgm:t>
    </dgm:pt>
    <dgm:pt modelId="{4637FAFF-4C60-4DF7-AAE4-CA203A7A31D9}" type="parTrans" cxnId="{DC255AAE-D6ED-4924-9D18-9C3AEC713285}">
      <dgm:prSet/>
      <dgm:spPr/>
      <dgm:t>
        <a:bodyPr/>
        <a:lstStyle/>
        <a:p>
          <a:endParaRPr lang="ru-RU"/>
        </a:p>
      </dgm:t>
    </dgm:pt>
    <dgm:pt modelId="{0F3BA516-D6D2-44A8-AE1A-655DF9FCBE1F}" type="sibTrans" cxnId="{DC255AAE-D6ED-4924-9D18-9C3AEC713285}">
      <dgm:prSet/>
      <dgm:spPr/>
      <dgm:t>
        <a:bodyPr/>
        <a:lstStyle/>
        <a:p>
          <a:endParaRPr lang="ru-RU"/>
        </a:p>
      </dgm:t>
    </dgm:pt>
    <dgm:pt modelId="{0C8F380F-D79A-4989-81BA-F2B2750F9FE2}">
      <dgm:prSet phldrT="[Текст]"/>
      <dgm:spPr/>
      <dgm:t>
        <a:bodyPr/>
        <a:lstStyle/>
        <a:p>
          <a:pPr algn="l"/>
          <a:r>
            <a:rPr lang="ru-RU" dirty="0" smtClean="0"/>
            <a:t>21 ноября 2015 состоялся финал конкурса «Марафон бизнес-планов», по итогам которого были определены победители конкурса, обладатели грантов от инвесторов от 500 тысяч до 10 млн тенге.</a:t>
          </a:r>
          <a:endParaRPr lang="ru-RU" dirty="0"/>
        </a:p>
      </dgm:t>
    </dgm:pt>
    <dgm:pt modelId="{5FD87194-D3FA-4B59-A4D5-78B0E0CF7615}" type="parTrans" cxnId="{E6B77DE2-9BF9-4F56-9BCC-7F0981F322D4}">
      <dgm:prSet/>
      <dgm:spPr/>
      <dgm:t>
        <a:bodyPr/>
        <a:lstStyle/>
        <a:p>
          <a:endParaRPr lang="ru-RU"/>
        </a:p>
      </dgm:t>
    </dgm:pt>
    <dgm:pt modelId="{AA74649E-3670-4156-BAE7-22D1BE17060B}" type="sibTrans" cxnId="{E6B77DE2-9BF9-4F56-9BCC-7F0981F322D4}">
      <dgm:prSet/>
      <dgm:spPr/>
      <dgm:t>
        <a:bodyPr/>
        <a:lstStyle/>
        <a:p>
          <a:endParaRPr lang="ru-RU"/>
        </a:p>
      </dgm:t>
    </dgm:pt>
    <dgm:pt modelId="{D0A3AA3B-ACEB-48C5-A945-2A7C245E1C0A}">
      <dgm:prSet/>
      <dgm:spPr/>
      <dgm:t>
        <a:bodyPr/>
        <a:lstStyle/>
        <a:p>
          <a:pPr algn="just"/>
          <a:r>
            <a:rPr lang="ru-RU" dirty="0" smtClean="0"/>
            <a:t>Фондом «Даму» было снято 7 видеороликов, для трансляции на одном из Республиканских телеканалов</a:t>
          </a:r>
          <a:endParaRPr lang="ru-RU" dirty="0"/>
        </a:p>
      </dgm:t>
    </dgm:pt>
    <dgm:pt modelId="{D7DCC4F3-DB2A-43BE-B208-99812C420E70}" type="parTrans" cxnId="{4BDA5D93-E033-4BD4-8BD6-6EAC9F4E64F4}">
      <dgm:prSet/>
      <dgm:spPr/>
      <dgm:t>
        <a:bodyPr/>
        <a:lstStyle/>
        <a:p>
          <a:endParaRPr lang="ru-RU"/>
        </a:p>
      </dgm:t>
    </dgm:pt>
    <dgm:pt modelId="{B563E31C-2442-43AC-B6B8-F6A9650E2811}" type="sibTrans" cxnId="{4BDA5D93-E033-4BD4-8BD6-6EAC9F4E64F4}">
      <dgm:prSet/>
      <dgm:spPr/>
      <dgm:t>
        <a:bodyPr/>
        <a:lstStyle/>
        <a:p>
          <a:endParaRPr lang="ru-RU"/>
        </a:p>
      </dgm:t>
    </dgm:pt>
    <dgm:pt modelId="{8C11F24F-5006-4946-BDA0-803388C69439}">
      <dgm:prSet phldrT="[Текст]"/>
      <dgm:spPr/>
      <dgm:t>
        <a:bodyPr/>
        <a:lstStyle/>
        <a:p>
          <a:r>
            <a:rPr lang="ru-RU" dirty="0" smtClean="0"/>
            <a:t>Финал шоу</a:t>
          </a:r>
          <a:endParaRPr lang="ru-RU" dirty="0"/>
        </a:p>
      </dgm:t>
    </dgm:pt>
    <dgm:pt modelId="{D02ABF78-7F1C-4298-AAEE-8E59E4A10FAF}" type="sibTrans" cxnId="{0ACC09F0-9730-4E80-86B0-392C7A5DFBE9}">
      <dgm:prSet/>
      <dgm:spPr/>
      <dgm:t>
        <a:bodyPr/>
        <a:lstStyle/>
        <a:p>
          <a:endParaRPr lang="ru-RU"/>
        </a:p>
      </dgm:t>
    </dgm:pt>
    <dgm:pt modelId="{74DFF28E-8D6C-408D-A5A0-E66529CEEC04}" type="parTrans" cxnId="{0ACC09F0-9730-4E80-86B0-392C7A5DFBE9}">
      <dgm:prSet/>
      <dgm:spPr/>
      <dgm:t>
        <a:bodyPr/>
        <a:lstStyle/>
        <a:p>
          <a:endParaRPr lang="ru-RU"/>
        </a:p>
      </dgm:t>
    </dgm:pt>
    <dgm:pt modelId="{972B06D9-1AE2-4BC2-B4E9-D5C1654AAD3B}" type="pres">
      <dgm:prSet presAssocID="{488666C6-6135-4CFA-9A45-CB52467544D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2736651-CFD4-4C0A-A62B-166136AF1DBD}" type="pres">
      <dgm:prSet presAssocID="{287E9D17-4998-4572-94FF-14D3355A2B5A}" presName="composite" presStyleCnt="0"/>
      <dgm:spPr/>
    </dgm:pt>
    <dgm:pt modelId="{9524962B-263F-4F38-A89C-5B8D3D01B730}" type="pres">
      <dgm:prSet presAssocID="{287E9D17-4998-4572-94FF-14D3355A2B5A}" presName="Accent" presStyleLbl="alignAcc1" presStyleIdx="0" presStyleCnt="3"/>
      <dgm:spPr/>
    </dgm:pt>
    <dgm:pt modelId="{E4AA159C-BDCC-4A6A-A85E-138CB4F9D1A6}" type="pres">
      <dgm:prSet presAssocID="{287E9D17-4998-4572-94FF-14D3355A2B5A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84" t="-2583" r="-28916" b="2583"/>
          </a:stretch>
        </a:blipFill>
      </dgm:spPr>
    </dgm:pt>
    <dgm:pt modelId="{7A3F58F9-146C-437C-9F97-A0289F336205}" type="pres">
      <dgm:prSet presAssocID="{287E9D17-4998-4572-94FF-14D3355A2B5A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CD635-1D27-4700-B0B2-1EF7B739181A}" type="pres">
      <dgm:prSet presAssocID="{287E9D17-4998-4572-94FF-14D3355A2B5A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0CF39-4D3A-4DB8-AC9A-E4E3DA2D9217}" type="pres">
      <dgm:prSet presAssocID="{540223CB-7BA3-4E35-8DD3-E8A9A2956791}" presName="sibTrans" presStyleCnt="0"/>
      <dgm:spPr/>
    </dgm:pt>
    <dgm:pt modelId="{34CD377D-F913-44DF-B1F6-8CB2FFFA7FC0}" type="pres">
      <dgm:prSet presAssocID="{C3BAF3E1-E419-4AC4-B174-33AD3872CE73}" presName="composite" presStyleCnt="0"/>
      <dgm:spPr/>
    </dgm:pt>
    <dgm:pt modelId="{2EAD8CC0-9EE6-42AE-AF56-3FB132F2F5FA}" type="pres">
      <dgm:prSet presAssocID="{C3BAF3E1-E419-4AC4-B174-33AD3872CE73}" presName="Accent" presStyleLbl="alignAcc1" presStyleIdx="1" presStyleCnt="3"/>
      <dgm:spPr/>
    </dgm:pt>
    <dgm:pt modelId="{41768403-9D85-43BC-AA74-11246DA298AB}" type="pres">
      <dgm:prSet presAssocID="{C3BAF3E1-E419-4AC4-B174-33AD3872CE73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5A7C45D-D3FB-4E31-A33D-BF5FAC974D26}" type="pres">
      <dgm:prSet presAssocID="{C3BAF3E1-E419-4AC4-B174-33AD3872CE73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4DE5E-9FF2-419C-8511-6EF4905AFD2B}" type="pres">
      <dgm:prSet presAssocID="{C3BAF3E1-E419-4AC4-B174-33AD3872CE73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4857C-3977-4818-94DC-6189C6C5521B}" type="pres">
      <dgm:prSet presAssocID="{C2101BE5-6A9B-4DC7-B6E7-3147CCAB879B}" presName="sibTrans" presStyleCnt="0"/>
      <dgm:spPr/>
    </dgm:pt>
    <dgm:pt modelId="{79B3422F-D6C1-46E4-A9D6-007EEF70CF83}" type="pres">
      <dgm:prSet presAssocID="{8C11F24F-5006-4946-BDA0-803388C69439}" presName="composite" presStyleCnt="0"/>
      <dgm:spPr/>
    </dgm:pt>
    <dgm:pt modelId="{56A51CC5-9A57-4BA4-85DC-3DE94278CF12}" type="pres">
      <dgm:prSet presAssocID="{8C11F24F-5006-4946-BDA0-803388C69439}" presName="Accent" presStyleLbl="alignAcc1" presStyleIdx="2" presStyleCnt="3"/>
      <dgm:spPr/>
    </dgm:pt>
    <dgm:pt modelId="{0BF092DB-F996-45DA-BABE-4CE10478C38C}" type="pres">
      <dgm:prSet presAssocID="{8C11F24F-5006-4946-BDA0-803388C69439}" presName="Image" presStyleLbl="nod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714" t="-2583" r="-13286" b="2583"/>
          </a:stretch>
        </a:blipFill>
      </dgm:spPr>
    </dgm:pt>
    <dgm:pt modelId="{9E2319E5-DD6D-44DA-B109-15BCB7302C7D}" type="pres">
      <dgm:prSet presAssocID="{8C11F24F-5006-4946-BDA0-803388C69439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F4B58-7284-4846-A6AB-C8138CB3F006}" type="pres">
      <dgm:prSet presAssocID="{8C11F24F-5006-4946-BDA0-803388C69439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CC09F0-9730-4E80-86B0-392C7A5DFBE9}" srcId="{488666C6-6135-4CFA-9A45-CB52467544D4}" destId="{8C11F24F-5006-4946-BDA0-803388C69439}" srcOrd="2" destOrd="0" parTransId="{74DFF28E-8D6C-408D-A5A0-E66529CEEC04}" sibTransId="{D02ABF78-7F1C-4298-AAEE-8E59E4A10FAF}"/>
    <dgm:cxn modelId="{DC255AAE-D6ED-4924-9D18-9C3AEC713285}" srcId="{C3BAF3E1-E419-4AC4-B174-33AD3872CE73}" destId="{63236674-39A6-4EE9-85C1-447D2269387A}" srcOrd="0" destOrd="0" parTransId="{4637FAFF-4C60-4DF7-AAE4-CA203A7A31D9}" sibTransId="{0F3BA516-D6D2-44A8-AE1A-655DF9FCBE1F}"/>
    <dgm:cxn modelId="{4BDA5D93-E033-4BD4-8BD6-6EAC9F4E64F4}" srcId="{287E9D17-4998-4572-94FF-14D3355A2B5A}" destId="{D0A3AA3B-ACEB-48C5-A945-2A7C245E1C0A}" srcOrd="0" destOrd="0" parTransId="{D7DCC4F3-DB2A-43BE-B208-99812C420E70}" sibTransId="{B563E31C-2442-43AC-B6B8-F6A9650E2811}"/>
    <dgm:cxn modelId="{32C0C659-E650-4933-A930-8A7CB9961A0F}" srcId="{488666C6-6135-4CFA-9A45-CB52467544D4}" destId="{C3BAF3E1-E419-4AC4-B174-33AD3872CE73}" srcOrd="1" destOrd="0" parTransId="{E44BDB87-1B5C-447D-AF1F-B872B2D2EA75}" sibTransId="{C2101BE5-6A9B-4DC7-B6E7-3147CCAB879B}"/>
    <dgm:cxn modelId="{CEB08398-B33D-4D46-9434-0707E2892711}" type="presOf" srcId="{488666C6-6135-4CFA-9A45-CB52467544D4}" destId="{972B06D9-1AE2-4BC2-B4E9-D5C1654AAD3B}" srcOrd="0" destOrd="0" presId="urn:microsoft.com/office/officeart/2008/layout/TitlePictureLineup"/>
    <dgm:cxn modelId="{2B922549-303B-4A0C-9B41-D56FFE20FB4E}" type="presOf" srcId="{287E9D17-4998-4572-94FF-14D3355A2B5A}" destId="{B78CD635-1D27-4700-B0B2-1EF7B739181A}" srcOrd="0" destOrd="0" presId="urn:microsoft.com/office/officeart/2008/layout/TitlePictureLineup"/>
    <dgm:cxn modelId="{4662EDEE-F47E-459C-BED0-E91505F6047A}" type="presOf" srcId="{8C11F24F-5006-4946-BDA0-803388C69439}" destId="{A49F4B58-7284-4846-A6AB-C8138CB3F006}" srcOrd="0" destOrd="0" presId="urn:microsoft.com/office/officeart/2008/layout/TitlePictureLineup"/>
    <dgm:cxn modelId="{D25F49B8-50D6-4216-BA85-8948832138AD}" type="presOf" srcId="{C3BAF3E1-E419-4AC4-B174-33AD3872CE73}" destId="{8424DE5E-9FF2-419C-8511-6EF4905AFD2B}" srcOrd="0" destOrd="0" presId="urn:microsoft.com/office/officeart/2008/layout/TitlePictureLineup"/>
    <dgm:cxn modelId="{E6B77DE2-9BF9-4F56-9BCC-7F0981F322D4}" srcId="{8C11F24F-5006-4946-BDA0-803388C69439}" destId="{0C8F380F-D79A-4989-81BA-F2B2750F9FE2}" srcOrd="0" destOrd="0" parTransId="{5FD87194-D3FA-4B59-A4D5-78B0E0CF7615}" sibTransId="{AA74649E-3670-4156-BAE7-22D1BE17060B}"/>
    <dgm:cxn modelId="{BBD7179A-CE63-4F9B-97AC-C729513F39C2}" type="presOf" srcId="{63236674-39A6-4EE9-85C1-447D2269387A}" destId="{25A7C45D-D3FB-4E31-A33D-BF5FAC974D26}" srcOrd="0" destOrd="0" presId="urn:microsoft.com/office/officeart/2008/layout/TitlePictureLineup"/>
    <dgm:cxn modelId="{73674955-B8C0-446F-8387-61F4729CECFD}" type="presOf" srcId="{D0A3AA3B-ACEB-48C5-A945-2A7C245E1C0A}" destId="{7A3F58F9-146C-437C-9F97-A0289F336205}" srcOrd="0" destOrd="0" presId="urn:microsoft.com/office/officeart/2008/layout/TitlePictureLineup"/>
    <dgm:cxn modelId="{B30AE2F5-7D5B-4B6D-891C-8A57D5F5DF74}" type="presOf" srcId="{0C8F380F-D79A-4989-81BA-F2B2750F9FE2}" destId="{9E2319E5-DD6D-44DA-B109-15BCB7302C7D}" srcOrd="0" destOrd="0" presId="urn:microsoft.com/office/officeart/2008/layout/TitlePictureLineup"/>
    <dgm:cxn modelId="{6F79D12F-65DD-433B-9C12-9647EC68FCA5}" srcId="{488666C6-6135-4CFA-9A45-CB52467544D4}" destId="{287E9D17-4998-4572-94FF-14D3355A2B5A}" srcOrd="0" destOrd="0" parTransId="{8544518B-1005-4048-871F-CC280E9C8FA2}" sibTransId="{540223CB-7BA3-4E35-8DD3-E8A9A2956791}"/>
    <dgm:cxn modelId="{F058A876-532C-4E65-9BFE-E35F0E5C0111}" type="presParOf" srcId="{972B06D9-1AE2-4BC2-B4E9-D5C1654AAD3B}" destId="{32736651-CFD4-4C0A-A62B-166136AF1DBD}" srcOrd="0" destOrd="0" presId="urn:microsoft.com/office/officeart/2008/layout/TitlePictureLineup"/>
    <dgm:cxn modelId="{0D2FDCE3-77F1-44F1-B67C-E5EC3E5B3F3A}" type="presParOf" srcId="{32736651-CFD4-4C0A-A62B-166136AF1DBD}" destId="{9524962B-263F-4F38-A89C-5B8D3D01B730}" srcOrd="0" destOrd="0" presId="urn:microsoft.com/office/officeart/2008/layout/TitlePictureLineup"/>
    <dgm:cxn modelId="{63183A11-0611-4958-9371-5406EEA178CB}" type="presParOf" srcId="{32736651-CFD4-4C0A-A62B-166136AF1DBD}" destId="{E4AA159C-BDCC-4A6A-A85E-138CB4F9D1A6}" srcOrd="1" destOrd="0" presId="urn:microsoft.com/office/officeart/2008/layout/TitlePictureLineup"/>
    <dgm:cxn modelId="{6F5766F9-55A8-4D9B-8160-3115EFF84F0D}" type="presParOf" srcId="{32736651-CFD4-4C0A-A62B-166136AF1DBD}" destId="{7A3F58F9-146C-437C-9F97-A0289F336205}" srcOrd="2" destOrd="0" presId="urn:microsoft.com/office/officeart/2008/layout/TitlePictureLineup"/>
    <dgm:cxn modelId="{96FA5AED-82A9-4FBB-9236-13A49853413A}" type="presParOf" srcId="{32736651-CFD4-4C0A-A62B-166136AF1DBD}" destId="{B78CD635-1D27-4700-B0B2-1EF7B739181A}" srcOrd="3" destOrd="0" presId="urn:microsoft.com/office/officeart/2008/layout/TitlePictureLineup"/>
    <dgm:cxn modelId="{AD80C36A-CB19-4DD7-9459-2F5F4567D2D4}" type="presParOf" srcId="{972B06D9-1AE2-4BC2-B4E9-D5C1654AAD3B}" destId="{BE80CF39-4D3A-4DB8-AC9A-E4E3DA2D9217}" srcOrd="1" destOrd="0" presId="urn:microsoft.com/office/officeart/2008/layout/TitlePictureLineup"/>
    <dgm:cxn modelId="{8765FCFC-D5EA-4E9B-A1C4-FC7990E8CFBD}" type="presParOf" srcId="{972B06D9-1AE2-4BC2-B4E9-D5C1654AAD3B}" destId="{34CD377D-F913-44DF-B1F6-8CB2FFFA7FC0}" srcOrd="2" destOrd="0" presId="urn:microsoft.com/office/officeart/2008/layout/TitlePictureLineup"/>
    <dgm:cxn modelId="{FB87926C-5973-4452-9C65-7C938C844843}" type="presParOf" srcId="{34CD377D-F913-44DF-B1F6-8CB2FFFA7FC0}" destId="{2EAD8CC0-9EE6-42AE-AF56-3FB132F2F5FA}" srcOrd="0" destOrd="0" presId="urn:microsoft.com/office/officeart/2008/layout/TitlePictureLineup"/>
    <dgm:cxn modelId="{F3C91F68-B3EF-414D-9828-862CF135771B}" type="presParOf" srcId="{34CD377D-F913-44DF-B1F6-8CB2FFFA7FC0}" destId="{41768403-9D85-43BC-AA74-11246DA298AB}" srcOrd="1" destOrd="0" presId="urn:microsoft.com/office/officeart/2008/layout/TitlePictureLineup"/>
    <dgm:cxn modelId="{D6181EB7-4B10-43BF-981C-B12373617BE4}" type="presParOf" srcId="{34CD377D-F913-44DF-B1F6-8CB2FFFA7FC0}" destId="{25A7C45D-D3FB-4E31-A33D-BF5FAC974D26}" srcOrd="2" destOrd="0" presId="urn:microsoft.com/office/officeart/2008/layout/TitlePictureLineup"/>
    <dgm:cxn modelId="{65A0851F-D8AA-4118-83F1-37E04C68A5D6}" type="presParOf" srcId="{34CD377D-F913-44DF-B1F6-8CB2FFFA7FC0}" destId="{8424DE5E-9FF2-419C-8511-6EF4905AFD2B}" srcOrd="3" destOrd="0" presId="urn:microsoft.com/office/officeart/2008/layout/TitlePictureLineup"/>
    <dgm:cxn modelId="{E3B69349-9C83-49AD-816C-6CB92C0A3BE6}" type="presParOf" srcId="{972B06D9-1AE2-4BC2-B4E9-D5C1654AAD3B}" destId="{AC84857C-3977-4818-94DC-6189C6C5521B}" srcOrd="3" destOrd="0" presId="urn:microsoft.com/office/officeart/2008/layout/TitlePictureLineup"/>
    <dgm:cxn modelId="{2253B0DC-08E2-48C5-B6CB-201AAC7198EF}" type="presParOf" srcId="{972B06D9-1AE2-4BC2-B4E9-D5C1654AAD3B}" destId="{79B3422F-D6C1-46E4-A9D6-007EEF70CF83}" srcOrd="4" destOrd="0" presId="urn:microsoft.com/office/officeart/2008/layout/TitlePictureLineup"/>
    <dgm:cxn modelId="{6C1479B4-3163-499F-AD3D-05FA20DADAB5}" type="presParOf" srcId="{79B3422F-D6C1-46E4-A9D6-007EEF70CF83}" destId="{56A51CC5-9A57-4BA4-85DC-3DE94278CF12}" srcOrd="0" destOrd="0" presId="urn:microsoft.com/office/officeart/2008/layout/TitlePictureLineup"/>
    <dgm:cxn modelId="{71E7DD30-9403-4AC6-9E52-9246341141C7}" type="presParOf" srcId="{79B3422F-D6C1-46E4-A9D6-007EEF70CF83}" destId="{0BF092DB-F996-45DA-BABE-4CE10478C38C}" srcOrd="1" destOrd="0" presId="urn:microsoft.com/office/officeart/2008/layout/TitlePictureLineup"/>
    <dgm:cxn modelId="{96BF9559-A919-44CE-ACE0-9961A8EE13B4}" type="presParOf" srcId="{79B3422F-D6C1-46E4-A9D6-007EEF70CF83}" destId="{9E2319E5-DD6D-44DA-B109-15BCB7302C7D}" srcOrd="2" destOrd="0" presId="urn:microsoft.com/office/officeart/2008/layout/TitlePictureLineup"/>
    <dgm:cxn modelId="{3BADB57B-C677-41BC-BB6E-03C4871D0255}" type="presParOf" srcId="{79B3422F-D6C1-46E4-A9D6-007EEF70CF83}" destId="{A49F4B58-7284-4846-A6AB-C8138CB3F006}" srcOrd="3" destOrd="0" presId="urn:microsoft.com/office/officeart/2008/layout/TitlePictureLineup"/>
  </dgm:cxnLst>
  <dgm:bg>
    <a:solidFill>
      <a:schemeClr val="bg1">
        <a:alpha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D7E90E-6443-4FE8-B6E3-CDABCCF5A25B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0952DCC-6A0A-4FD3-BF25-71CF720FED97}">
      <dgm:prSet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 rtl="0"/>
          <a:r>
            <a:rPr lang="ru-RU" sz="1600" b="0" i="0" dirty="0" smtClean="0"/>
            <a:t>II место – 6</a:t>
          </a:r>
          <a:r>
            <a:rPr lang="ru-RU" sz="1600" b="1" i="0" dirty="0" smtClean="0"/>
            <a:t> (шесть)</a:t>
          </a:r>
          <a:r>
            <a:rPr lang="ru-RU" sz="1600" b="0" i="0" dirty="0" smtClean="0"/>
            <a:t> миллионов тенге;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839AF-75D4-4428-85A4-8D08B714F98D}" type="parTrans" cxnId="{CC345061-A4CC-47F8-9408-953C27649C21}">
      <dgm:prSet/>
      <dgm:spPr/>
      <dgm:t>
        <a:bodyPr/>
        <a:lstStyle/>
        <a:p>
          <a:pPr algn="l"/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F4A0C-CCA7-49D1-81D3-F221515AAE89}" type="sibTrans" cxnId="{CC345061-A4CC-47F8-9408-953C27649C21}">
      <dgm:prSet/>
      <dgm:spPr/>
      <dgm:t>
        <a:bodyPr/>
        <a:lstStyle/>
        <a:p>
          <a:pPr algn="l"/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14413-F0E3-4398-84B5-1B40A76924B5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l" rtl="0"/>
          <a:r>
            <a:rPr lang="ru-RU" sz="1600" b="0" i="0" dirty="0" smtClean="0"/>
            <a:t>III место – 5</a:t>
          </a:r>
          <a:r>
            <a:rPr lang="ru-RU" sz="1600" b="1" i="0" dirty="0" smtClean="0"/>
            <a:t> (пять)</a:t>
          </a:r>
          <a:r>
            <a:rPr lang="ru-RU" sz="1600" b="0" i="0" dirty="0" smtClean="0"/>
            <a:t> миллионов тенге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280E1-FEAD-49BA-AC53-9CDE9A314D48}" type="parTrans" cxnId="{70EDB23E-6409-46FE-AD35-56F395A02C37}">
      <dgm:prSet/>
      <dgm:spPr/>
      <dgm:t>
        <a:bodyPr/>
        <a:lstStyle/>
        <a:p>
          <a:endParaRPr lang="ru-RU"/>
        </a:p>
      </dgm:t>
    </dgm:pt>
    <dgm:pt modelId="{8B5CC8D3-0A96-47F9-A7DC-BE32F6180111}" type="sibTrans" cxnId="{70EDB23E-6409-46FE-AD35-56F395A02C37}">
      <dgm:prSet/>
      <dgm:spPr/>
      <dgm:t>
        <a:bodyPr/>
        <a:lstStyle/>
        <a:p>
          <a:endParaRPr lang="ru-RU"/>
        </a:p>
      </dgm:t>
    </dgm:pt>
    <dgm:pt modelId="{32715FC4-7859-4CBC-8B51-E68D92E70055}">
      <dgm:prSet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 rtl="0"/>
          <a:r>
            <a:rPr lang="ru-RU" sz="1600" b="0" i="0" dirty="0" smtClean="0"/>
            <a:t>I место– </a:t>
          </a:r>
          <a:r>
            <a:rPr lang="ru-RU" sz="1600" b="1" i="0" dirty="0" smtClean="0"/>
            <a:t>7 (семь)</a:t>
          </a:r>
          <a:r>
            <a:rPr lang="ru-RU" sz="1600" b="0" i="0" dirty="0" smtClean="0"/>
            <a:t> миллионов тенге;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37410-AC41-4323-B44B-AF4BD110C931}" type="sibTrans" cxnId="{BAE0C53F-EA38-4487-84B0-C30DA229D1D7}">
      <dgm:prSet/>
      <dgm:spPr/>
      <dgm:t>
        <a:bodyPr/>
        <a:lstStyle/>
        <a:p>
          <a:pPr algn="l"/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C7ED3-5059-4FD5-9B70-BC3CE83B87BD}" type="parTrans" cxnId="{BAE0C53F-EA38-4487-84B0-C30DA229D1D7}">
      <dgm:prSet/>
      <dgm:spPr/>
      <dgm:t>
        <a:bodyPr/>
        <a:lstStyle/>
        <a:p>
          <a:pPr algn="l"/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3E1DD-28D2-4D31-9B90-8A334626B0FC}" type="pres">
      <dgm:prSet presAssocID="{62D7E90E-6443-4FE8-B6E3-CDABCCF5A2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3D5DC3-C5DC-4305-B7EC-1F62943AB3EF}" type="pres">
      <dgm:prSet presAssocID="{32715FC4-7859-4CBC-8B51-E68D92E70055}" presName="vertOne" presStyleCnt="0"/>
      <dgm:spPr/>
    </dgm:pt>
    <dgm:pt modelId="{A8824791-02AE-416E-A4CA-41E69A66FEB9}" type="pres">
      <dgm:prSet presAssocID="{32715FC4-7859-4CBC-8B51-E68D92E70055}" presName="txOne" presStyleLbl="node0" presStyleIdx="0" presStyleCnt="3" custLinFactNeighborY="1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FC2D8-6E5B-44E5-AE26-DF3F541A5CC6}" type="pres">
      <dgm:prSet presAssocID="{32715FC4-7859-4CBC-8B51-E68D92E70055}" presName="horzOne" presStyleCnt="0"/>
      <dgm:spPr/>
    </dgm:pt>
    <dgm:pt modelId="{E6B53AE0-250D-4898-85BA-53F5AB845023}" type="pres">
      <dgm:prSet presAssocID="{BA837410-AC41-4323-B44B-AF4BD110C931}" presName="sibSpaceOne" presStyleCnt="0"/>
      <dgm:spPr/>
    </dgm:pt>
    <dgm:pt modelId="{303D13F4-DC4F-42A4-8F34-41FBCD523F99}" type="pres">
      <dgm:prSet presAssocID="{30952DCC-6A0A-4FD3-BF25-71CF720FED97}" presName="vertOne" presStyleCnt="0"/>
      <dgm:spPr/>
    </dgm:pt>
    <dgm:pt modelId="{9D91FEAB-BA39-4BA5-9E06-11DA76D6AAF3}" type="pres">
      <dgm:prSet presAssocID="{30952DCC-6A0A-4FD3-BF25-71CF720FED9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D48F4-A0D6-4311-AC2D-0D953BB2E5A3}" type="pres">
      <dgm:prSet presAssocID="{30952DCC-6A0A-4FD3-BF25-71CF720FED97}" presName="horzOne" presStyleCnt="0"/>
      <dgm:spPr/>
    </dgm:pt>
    <dgm:pt modelId="{3E80F6BF-A139-4007-8536-54D4738614A0}" type="pres">
      <dgm:prSet presAssocID="{3BDF4A0C-CCA7-49D1-81D3-F221515AAE89}" presName="sibSpaceOne" presStyleCnt="0"/>
      <dgm:spPr/>
    </dgm:pt>
    <dgm:pt modelId="{62FC447C-B8E0-4FEC-ADAF-44E8CF59CC84}" type="pres">
      <dgm:prSet presAssocID="{02C14413-F0E3-4398-84B5-1B40A76924B5}" presName="vertOne" presStyleCnt="0"/>
      <dgm:spPr/>
    </dgm:pt>
    <dgm:pt modelId="{FBB6F031-97AE-499C-BCD7-36F682A04AA7}" type="pres">
      <dgm:prSet presAssocID="{02C14413-F0E3-4398-84B5-1B40A76924B5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A6D4D2-6170-4C8A-B911-018721D6325D}" type="pres">
      <dgm:prSet presAssocID="{02C14413-F0E3-4398-84B5-1B40A76924B5}" presName="horzOne" presStyleCnt="0"/>
      <dgm:spPr/>
    </dgm:pt>
  </dgm:ptLst>
  <dgm:cxnLst>
    <dgm:cxn modelId="{A8DA77C8-4B52-4B57-8232-C4675A8282ED}" type="presOf" srcId="{02C14413-F0E3-4398-84B5-1B40A76924B5}" destId="{FBB6F031-97AE-499C-BCD7-36F682A04AA7}" srcOrd="0" destOrd="0" presId="urn:microsoft.com/office/officeart/2005/8/layout/hierarchy4"/>
    <dgm:cxn modelId="{70EDB23E-6409-46FE-AD35-56F395A02C37}" srcId="{62D7E90E-6443-4FE8-B6E3-CDABCCF5A25B}" destId="{02C14413-F0E3-4398-84B5-1B40A76924B5}" srcOrd="2" destOrd="0" parTransId="{66D280E1-FEAD-49BA-AC53-9CDE9A314D48}" sibTransId="{8B5CC8D3-0A96-47F9-A7DC-BE32F6180111}"/>
    <dgm:cxn modelId="{CC345061-A4CC-47F8-9408-953C27649C21}" srcId="{62D7E90E-6443-4FE8-B6E3-CDABCCF5A25B}" destId="{30952DCC-6A0A-4FD3-BF25-71CF720FED97}" srcOrd="1" destOrd="0" parTransId="{D9D839AF-75D4-4428-85A4-8D08B714F98D}" sibTransId="{3BDF4A0C-CCA7-49D1-81D3-F221515AAE89}"/>
    <dgm:cxn modelId="{C7A871B2-D2E6-46C3-BBF4-B4791F9078EA}" type="presOf" srcId="{30952DCC-6A0A-4FD3-BF25-71CF720FED97}" destId="{9D91FEAB-BA39-4BA5-9E06-11DA76D6AAF3}" srcOrd="0" destOrd="0" presId="urn:microsoft.com/office/officeart/2005/8/layout/hierarchy4"/>
    <dgm:cxn modelId="{BAE0C53F-EA38-4487-84B0-C30DA229D1D7}" srcId="{62D7E90E-6443-4FE8-B6E3-CDABCCF5A25B}" destId="{32715FC4-7859-4CBC-8B51-E68D92E70055}" srcOrd="0" destOrd="0" parTransId="{888C7ED3-5059-4FD5-9B70-BC3CE83B87BD}" sibTransId="{BA837410-AC41-4323-B44B-AF4BD110C931}"/>
    <dgm:cxn modelId="{D155CF8B-1CE9-4AAC-AA40-DE1AF4519B52}" type="presOf" srcId="{62D7E90E-6443-4FE8-B6E3-CDABCCF5A25B}" destId="{DAD3E1DD-28D2-4D31-9B90-8A334626B0FC}" srcOrd="0" destOrd="0" presId="urn:microsoft.com/office/officeart/2005/8/layout/hierarchy4"/>
    <dgm:cxn modelId="{6FA4D353-80E6-4FE7-ADE7-B835C991748A}" type="presOf" srcId="{32715FC4-7859-4CBC-8B51-E68D92E70055}" destId="{A8824791-02AE-416E-A4CA-41E69A66FEB9}" srcOrd="0" destOrd="0" presId="urn:microsoft.com/office/officeart/2005/8/layout/hierarchy4"/>
    <dgm:cxn modelId="{2284112A-041E-4A75-B5D3-E70AA4595E9A}" type="presParOf" srcId="{DAD3E1DD-28D2-4D31-9B90-8A334626B0FC}" destId="{C53D5DC3-C5DC-4305-B7EC-1F62943AB3EF}" srcOrd="0" destOrd="0" presId="urn:microsoft.com/office/officeart/2005/8/layout/hierarchy4"/>
    <dgm:cxn modelId="{92335664-40DD-4BCB-8A7D-B80C620D6E4E}" type="presParOf" srcId="{C53D5DC3-C5DC-4305-B7EC-1F62943AB3EF}" destId="{A8824791-02AE-416E-A4CA-41E69A66FEB9}" srcOrd="0" destOrd="0" presId="urn:microsoft.com/office/officeart/2005/8/layout/hierarchy4"/>
    <dgm:cxn modelId="{FD5846FE-A152-4C9F-8434-EC45576D336F}" type="presParOf" srcId="{C53D5DC3-C5DC-4305-B7EC-1F62943AB3EF}" destId="{BB4FC2D8-6E5B-44E5-AE26-DF3F541A5CC6}" srcOrd="1" destOrd="0" presId="urn:microsoft.com/office/officeart/2005/8/layout/hierarchy4"/>
    <dgm:cxn modelId="{706FE00C-F50A-4ECC-A2C9-6C66C242B42C}" type="presParOf" srcId="{DAD3E1DD-28D2-4D31-9B90-8A334626B0FC}" destId="{E6B53AE0-250D-4898-85BA-53F5AB845023}" srcOrd="1" destOrd="0" presId="urn:microsoft.com/office/officeart/2005/8/layout/hierarchy4"/>
    <dgm:cxn modelId="{8C637EC9-D945-4D36-9189-DCCBAE08F4F5}" type="presParOf" srcId="{DAD3E1DD-28D2-4D31-9B90-8A334626B0FC}" destId="{303D13F4-DC4F-42A4-8F34-41FBCD523F99}" srcOrd="2" destOrd="0" presId="urn:microsoft.com/office/officeart/2005/8/layout/hierarchy4"/>
    <dgm:cxn modelId="{8AA950AA-FC6C-4755-800E-BAD5FE927AF9}" type="presParOf" srcId="{303D13F4-DC4F-42A4-8F34-41FBCD523F99}" destId="{9D91FEAB-BA39-4BA5-9E06-11DA76D6AAF3}" srcOrd="0" destOrd="0" presId="urn:microsoft.com/office/officeart/2005/8/layout/hierarchy4"/>
    <dgm:cxn modelId="{B834BF69-1FA0-48AB-9200-3F4ED8CE782A}" type="presParOf" srcId="{303D13F4-DC4F-42A4-8F34-41FBCD523F99}" destId="{60CD48F4-A0D6-4311-AC2D-0D953BB2E5A3}" srcOrd="1" destOrd="0" presId="urn:microsoft.com/office/officeart/2005/8/layout/hierarchy4"/>
    <dgm:cxn modelId="{2B39F713-651B-44D1-B43B-8D4B0839B130}" type="presParOf" srcId="{DAD3E1DD-28D2-4D31-9B90-8A334626B0FC}" destId="{3E80F6BF-A139-4007-8536-54D4738614A0}" srcOrd="3" destOrd="0" presId="urn:microsoft.com/office/officeart/2005/8/layout/hierarchy4"/>
    <dgm:cxn modelId="{0FF4D977-5884-44CA-B10B-0397D2A95FD9}" type="presParOf" srcId="{DAD3E1DD-28D2-4D31-9B90-8A334626B0FC}" destId="{62FC447C-B8E0-4FEC-ADAF-44E8CF59CC84}" srcOrd="4" destOrd="0" presId="urn:microsoft.com/office/officeart/2005/8/layout/hierarchy4"/>
    <dgm:cxn modelId="{9DFAD514-274E-4C18-8778-49F5F36070D9}" type="presParOf" srcId="{62FC447C-B8E0-4FEC-ADAF-44E8CF59CC84}" destId="{FBB6F031-97AE-499C-BCD7-36F682A04AA7}" srcOrd="0" destOrd="0" presId="urn:microsoft.com/office/officeart/2005/8/layout/hierarchy4"/>
    <dgm:cxn modelId="{C61CE15B-A9D6-45EA-B0C6-B4190BC7604C}" type="presParOf" srcId="{62FC447C-B8E0-4FEC-ADAF-44E8CF59CC84}" destId="{F2A6D4D2-6170-4C8A-B911-018721D632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7E90E-6443-4FE8-B6E3-CDABCCF5A25B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C14413-F0E3-4398-84B5-1B40A76924B5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rtl="0"/>
          <a:r>
            <a:rPr lang="ru-RU" sz="1600" b="0" i="0" dirty="0" smtClean="0"/>
            <a:t>Гранты в номинации </a:t>
          </a:r>
          <a:r>
            <a:rPr lang="en-US" sz="1600" b="1" i="0" dirty="0" smtClean="0"/>
            <a:t>«Green Startup</a:t>
          </a:r>
          <a:r>
            <a:rPr lang="en-US" sz="1600" b="0" i="0" dirty="0" smtClean="0"/>
            <a:t>» </a:t>
          </a:r>
          <a:r>
            <a:rPr lang="ru-RU" sz="1600" b="0" i="0" dirty="0" smtClean="0"/>
            <a:t>для поддержки бизнес-проектов в сфере </a:t>
          </a:r>
          <a:br>
            <a:rPr lang="ru-RU" sz="1600" b="0" i="0" dirty="0" smtClean="0"/>
          </a:br>
          <a:r>
            <a:rPr lang="ru-RU" sz="1600" b="0" i="0" dirty="0" smtClean="0"/>
            <a:t>зеленой экономики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280E1-FEAD-49BA-AC53-9CDE9A314D48}" type="parTrans" cxnId="{70EDB23E-6409-46FE-AD35-56F395A02C37}">
      <dgm:prSet/>
      <dgm:spPr/>
      <dgm:t>
        <a:bodyPr/>
        <a:lstStyle/>
        <a:p>
          <a:endParaRPr lang="ru-RU"/>
        </a:p>
      </dgm:t>
    </dgm:pt>
    <dgm:pt modelId="{8B5CC8D3-0A96-47F9-A7DC-BE32F6180111}" type="sibTrans" cxnId="{70EDB23E-6409-46FE-AD35-56F395A02C37}">
      <dgm:prSet/>
      <dgm:spPr/>
      <dgm:t>
        <a:bodyPr/>
        <a:lstStyle/>
        <a:p>
          <a:endParaRPr lang="ru-RU"/>
        </a:p>
      </dgm:t>
    </dgm:pt>
    <dgm:pt modelId="{DAD3E1DD-28D2-4D31-9B90-8A334626B0FC}" type="pres">
      <dgm:prSet presAssocID="{62D7E90E-6443-4FE8-B6E3-CDABCCF5A2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FC447C-B8E0-4FEC-ADAF-44E8CF59CC84}" type="pres">
      <dgm:prSet presAssocID="{02C14413-F0E3-4398-84B5-1B40A76924B5}" presName="vertOne" presStyleCnt="0"/>
      <dgm:spPr/>
    </dgm:pt>
    <dgm:pt modelId="{FBB6F031-97AE-499C-BCD7-36F682A04AA7}" type="pres">
      <dgm:prSet presAssocID="{02C14413-F0E3-4398-84B5-1B40A76924B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A6D4D2-6170-4C8A-B911-018721D6325D}" type="pres">
      <dgm:prSet presAssocID="{02C14413-F0E3-4398-84B5-1B40A76924B5}" presName="horzOne" presStyleCnt="0"/>
      <dgm:spPr/>
    </dgm:pt>
  </dgm:ptLst>
  <dgm:cxnLst>
    <dgm:cxn modelId="{70EDB23E-6409-46FE-AD35-56F395A02C37}" srcId="{62D7E90E-6443-4FE8-B6E3-CDABCCF5A25B}" destId="{02C14413-F0E3-4398-84B5-1B40A76924B5}" srcOrd="0" destOrd="0" parTransId="{66D280E1-FEAD-49BA-AC53-9CDE9A314D48}" sibTransId="{8B5CC8D3-0A96-47F9-A7DC-BE32F6180111}"/>
    <dgm:cxn modelId="{D8DC421C-4ABB-49D6-BDAD-D540B66BCAA9}" type="presOf" srcId="{62D7E90E-6443-4FE8-B6E3-CDABCCF5A25B}" destId="{DAD3E1DD-28D2-4D31-9B90-8A334626B0FC}" srcOrd="0" destOrd="0" presId="urn:microsoft.com/office/officeart/2005/8/layout/hierarchy4"/>
    <dgm:cxn modelId="{89675F56-DBB9-4BB9-9A6A-F638DD22434A}" type="presOf" srcId="{02C14413-F0E3-4398-84B5-1B40A76924B5}" destId="{FBB6F031-97AE-499C-BCD7-36F682A04AA7}" srcOrd="0" destOrd="0" presId="urn:microsoft.com/office/officeart/2005/8/layout/hierarchy4"/>
    <dgm:cxn modelId="{61278946-F393-4972-812A-90BBBFF34692}" type="presParOf" srcId="{DAD3E1DD-28D2-4D31-9B90-8A334626B0FC}" destId="{62FC447C-B8E0-4FEC-ADAF-44E8CF59CC84}" srcOrd="0" destOrd="0" presId="urn:microsoft.com/office/officeart/2005/8/layout/hierarchy4"/>
    <dgm:cxn modelId="{F6FA1FB3-837A-462E-A637-397341F1DEF6}" type="presParOf" srcId="{62FC447C-B8E0-4FEC-ADAF-44E8CF59CC84}" destId="{FBB6F031-97AE-499C-BCD7-36F682A04AA7}" srcOrd="0" destOrd="0" presId="urn:microsoft.com/office/officeart/2005/8/layout/hierarchy4"/>
    <dgm:cxn modelId="{BD5486AC-D9C4-4C0A-8744-560132DEB9AC}" type="presParOf" srcId="{62FC447C-B8E0-4FEC-ADAF-44E8CF59CC84}" destId="{F2A6D4D2-6170-4C8A-B911-018721D632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9F96-DD94-4F65-8F0D-588857080BBB}">
      <dsp:nvSpPr>
        <dsp:cNvPr id="0" name=""/>
        <dsp:cNvSpPr/>
      </dsp:nvSpPr>
      <dsp:spPr>
        <a:xfrm>
          <a:off x="0" y="0"/>
          <a:ext cx="9425777" cy="1341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I </a:t>
          </a:r>
          <a:r>
            <a:rPr lang="kk-KZ" sz="1600" b="1" kern="1200" dirty="0" smtClean="0"/>
            <a:t>этап – Прием заявок (20 июля – 20 сентября)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1) Прием заявок через</a:t>
          </a:r>
          <a:r>
            <a:rPr lang="en-US" sz="1400" kern="1200" dirty="0" smtClean="0"/>
            <a:t> </a:t>
          </a:r>
          <a:r>
            <a:rPr lang="en-US" sz="1400" b="1" kern="1200" dirty="0" smtClean="0"/>
            <a:t>18 </a:t>
          </a:r>
          <a:r>
            <a:rPr lang="kk-KZ" sz="1400" b="1" kern="1200" dirty="0" smtClean="0"/>
            <a:t>ЦОП при</a:t>
          </a:r>
          <a:r>
            <a:rPr lang="ru-RU" sz="1400" b="1" kern="1200" dirty="0" smtClean="0"/>
            <a:t> РФ Фонда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2) Консолидация заявок </a:t>
          </a:r>
          <a:r>
            <a:rPr lang="ru-RU" sz="1400" b="1" kern="1200" dirty="0" smtClean="0"/>
            <a:t>в филиале Фонда по г. Астана: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  - группировка по отраслям экономики,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  - подготовка заявок к рассмотрению конкурсной комиссии</a:t>
          </a:r>
          <a:endParaRPr lang="ru-RU" sz="1800" b="1" kern="1200" dirty="0"/>
        </a:p>
      </dsp:txBody>
      <dsp:txXfrm>
        <a:off x="39288" y="39288"/>
        <a:ext cx="9347201" cy="1262803"/>
      </dsp:txXfrm>
    </dsp:sp>
    <dsp:sp modelId="{3A3628C8-A08F-43B1-B940-F7492B4C54C9}">
      <dsp:nvSpPr>
        <dsp:cNvPr id="0" name=""/>
        <dsp:cNvSpPr/>
      </dsp:nvSpPr>
      <dsp:spPr>
        <a:xfrm rot="5400000">
          <a:off x="4533800" y="124798"/>
          <a:ext cx="358176" cy="2910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700" kern="1200"/>
        </a:p>
      </dsp:txBody>
      <dsp:txXfrm rot="-5400000">
        <a:off x="3839669" y="1401076"/>
        <a:ext cx="1746439" cy="250723"/>
      </dsp:txXfrm>
    </dsp:sp>
    <dsp:sp modelId="{C18B3712-BD27-4E25-99C3-1C7ACDFF3A1F}">
      <dsp:nvSpPr>
        <dsp:cNvPr id="0" name=""/>
        <dsp:cNvSpPr/>
      </dsp:nvSpPr>
      <dsp:spPr>
        <a:xfrm>
          <a:off x="0" y="1818948"/>
          <a:ext cx="9425777" cy="90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/>
            <a:t>II </a:t>
          </a:r>
          <a:r>
            <a:rPr lang="kk-KZ" sz="1600" b="1" kern="1200" dirty="0" smtClean="0"/>
            <a:t>этап – Отбор участников (21 сентября – 7 октября)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kern="1200" dirty="0" smtClean="0"/>
            <a:t>1) Отбор заявок Конкурсной комиссией на участие в конкурсе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0" kern="1200" dirty="0" smtClean="0"/>
            <a:t>2) В числе членов комиссии </a:t>
          </a:r>
          <a:r>
            <a:rPr lang="ru-RU" sz="1400" b="1" kern="1200" dirty="0" smtClean="0"/>
            <a:t>руководящие работники Фонда</a:t>
          </a:r>
          <a:endParaRPr lang="ru-RU" sz="1600" b="1" kern="1200" dirty="0"/>
        </a:p>
      </dsp:txBody>
      <dsp:txXfrm>
        <a:off x="26432" y="1845380"/>
        <a:ext cx="9372913" cy="849583"/>
      </dsp:txXfrm>
    </dsp:sp>
    <dsp:sp modelId="{8DA3B1C7-8C18-488D-9BCB-CEE7F8309E7F}">
      <dsp:nvSpPr>
        <dsp:cNvPr id="0" name=""/>
        <dsp:cNvSpPr/>
      </dsp:nvSpPr>
      <dsp:spPr>
        <a:xfrm rot="5400000">
          <a:off x="4492545" y="1559821"/>
          <a:ext cx="440686" cy="2910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-5400000">
        <a:off x="3839669" y="2794843"/>
        <a:ext cx="1746439" cy="308480"/>
      </dsp:txXfrm>
    </dsp:sp>
    <dsp:sp modelId="{DB297DE1-1FE1-4385-9B39-A538A305F8B5}">
      <dsp:nvSpPr>
        <dsp:cNvPr id="0" name=""/>
        <dsp:cNvSpPr/>
      </dsp:nvSpPr>
      <dsp:spPr>
        <a:xfrm>
          <a:off x="0" y="3308977"/>
          <a:ext cx="9425777" cy="1281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/>
            <a:t>III </a:t>
          </a:r>
          <a:r>
            <a:rPr lang="kk-KZ" sz="1600" b="1" kern="1200" dirty="0" smtClean="0"/>
            <a:t>этап – Обучение участников (12 октября – 15 октября)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kern="1200" dirty="0" smtClean="0"/>
            <a:t>1) Обучение основам предпринимательства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0" kern="1200" dirty="0" smtClean="0"/>
            <a:t>2) </a:t>
          </a:r>
          <a:r>
            <a:rPr lang="ru-RU" sz="1400" b="1" kern="1200" dirty="0" smtClean="0"/>
            <a:t>Фонд привлек бизнес-тренеров</a:t>
          </a:r>
          <a:r>
            <a:rPr lang="ru-RU" sz="1400" b="0" kern="1200" dirty="0" smtClean="0"/>
            <a:t> для обучения конкурсантов</a:t>
          </a:r>
        </a:p>
        <a:p>
          <a:pPr lvl="0" defTabSz="711200">
            <a:spcBef>
              <a:spcPct val="0"/>
            </a:spcBef>
          </a:pPr>
          <a:r>
            <a:rPr lang="ru-RU" sz="1400" b="0" kern="1200" dirty="0" smtClean="0"/>
            <a:t>3) Фонд обеспечил конкурсантов учебными пособиями</a:t>
          </a:r>
        </a:p>
      </dsp:txBody>
      <dsp:txXfrm>
        <a:off x="37544" y="3346521"/>
        <a:ext cx="9350689" cy="1206760"/>
      </dsp:txXfrm>
    </dsp:sp>
    <dsp:sp modelId="{09D962A8-B138-4EDC-BF6E-C2B5BA407650}">
      <dsp:nvSpPr>
        <dsp:cNvPr id="0" name=""/>
        <dsp:cNvSpPr/>
      </dsp:nvSpPr>
      <dsp:spPr>
        <a:xfrm rot="5400000">
          <a:off x="4580279" y="3312272"/>
          <a:ext cx="265218" cy="2910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/>
        </a:p>
      </dsp:txBody>
      <dsp:txXfrm rot="-5400000">
        <a:off x="3839669" y="4635029"/>
        <a:ext cx="1746439" cy="185653"/>
      </dsp:txXfrm>
    </dsp:sp>
    <dsp:sp modelId="{207F12BE-71C1-4992-920F-298B771B5BAD}">
      <dsp:nvSpPr>
        <dsp:cNvPr id="0" name=""/>
        <dsp:cNvSpPr/>
      </dsp:nvSpPr>
      <dsp:spPr>
        <a:xfrm>
          <a:off x="0" y="4944450"/>
          <a:ext cx="9425777" cy="842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/>
            <a:t>IV </a:t>
          </a:r>
          <a:r>
            <a:rPr lang="ru-RU" sz="1600" b="1" kern="1200" dirty="0" smtClean="0"/>
            <a:t>этап </a:t>
          </a:r>
          <a:r>
            <a:rPr lang="kk-KZ" sz="1600" b="1" kern="1200" dirty="0" smtClean="0"/>
            <a:t>– </a:t>
          </a:r>
          <a:r>
            <a:rPr lang="ru-RU" sz="1600" b="1" kern="1200" dirty="0" smtClean="0"/>
            <a:t> Практическое сопровождение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kern="1200" dirty="0" smtClean="0"/>
            <a:t>1) Оказание консалтинговых услуг участникам конкурса </a:t>
          </a:r>
          <a:r>
            <a:rPr lang="ru-RU" sz="1400" b="1" kern="1200" dirty="0" smtClean="0"/>
            <a:t>на базе ЦОП Фонда в регионах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kern="1200" dirty="0" smtClean="0"/>
            <a:t>2) Подготовка бизнес-планов совместно </a:t>
          </a:r>
          <a:r>
            <a:rPr lang="ru-RU" sz="1400" b="1" kern="1200" dirty="0" smtClean="0"/>
            <a:t>с менторами, закрепленными к каждому предпринимателю</a:t>
          </a:r>
          <a:endParaRPr lang="ru-RU" sz="1600" b="1" kern="1200" dirty="0"/>
        </a:p>
      </dsp:txBody>
      <dsp:txXfrm>
        <a:off x="24685" y="4969135"/>
        <a:ext cx="9376407" cy="793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4962B-263F-4F38-A89C-5B8D3D01B730}">
      <dsp:nvSpPr>
        <dsp:cNvPr id="0" name=""/>
        <dsp:cNvSpPr/>
      </dsp:nvSpPr>
      <dsp:spPr>
        <a:xfrm>
          <a:off x="599336" y="481118"/>
          <a:ext cx="0" cy="4330070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A159C-BDCC-4A6A-A85E-138CB4F9D1A6}">
      <dsp:nvSpPr>
        <dsp:cNvPr id="0" name=""/>
        <dsp:cNvSpPr/>
      </dsp:nvSpPr>
      <dsp:spPr>
        <a:xfrm>
          <a:off x="719616" y="625454"/>
          <a:ext cx="2277376" cy="194853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84" t="-2583" r="-28916" b="2583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F58F9-146C-437C-9F97-A0289F336205}">
      <dsp:nvSpPr>
        <dsp:cNvPr id="0" name=""/>
        <dsp:cNvSpPr/>
      </dsp:nvSpPr>
      <dsp:spPr>
        <a:xfrm>
          <a:off x="719616" y="2573986"/>
          <a:ext cx="2277376" cy="223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Фондом «Даму» было снято 7 видеороликов, для трансляции на одном из Республиканских телеканалов</a:t>
          </a:r>
          <a:endParaRPr lang="ru-RU" sz="1600" kern="1200" dirty="0"/>
        </a:p>
      </dsp:txBody>
      <dsp:txXfrm>
        <a:off x="719616" y="2573986"/>
        <a:ext cx="2277376" cy="2237202"/>
      </dsp:txXfrm>
    </dsp:sp>
    <dsp:sp modelId="{B78CD635-1D27-4700-B0B2-1EF7B739181A}">
      <dsp:nvSpPr>
        <dsp:cNvPr id="0" name=""/>
        <dsp:cNvSpPr/>
      </dsp:nvSpPr>
      <dsp:spPr>
        <a:xfrm>
          <a:off x="599336" y="0"/>
          <a:ext cx="2405594" cy="4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Анонс</a:t>
          </a:r>
          <a:endParaRPr lang="ru-RU" sz="2500" kern="1200" dirty="0"/>
        </a:p>
      </dsp:txBody>
      <dsp:txXfrm>
        <a:off x="599336" y="0"/>
        <a:ext cx="2405594" cy="481118"/>
      </dsp:txXfrm>
    </dsp:sp>
    <dsp:sp modelId="{2EAD8CC0-9EE6-42AE-AF56-3FB132F2F5FA}">
      <dsp:nvSpPr>
        <dsp:cNvPr id="0" name=""/>
        <dsp:cNvSpPr/>
      </dsp:nvSpPr>
      <dsp:spPr>
        <a:xfrm>
          <a:off x="3472456" y="481118"/>
          <a:ext cx="0" cy="4330070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8403-9D85-43BC-AA74-11246DA298AB}">
      <dsp:nvSpPr>
        <dsp:cNvPr id="0" name=""/>
        <dsp:cNvSpPr/>
      </dsp:nvSpPr>
      <dsp:spPr>
        <a:xfrm>
          <a:off x="3592735" y="625454"/>
          <a:ext cx="2277376" cy="19485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C45D-D3FB-4E31-A33D-BF5FAC974D26}">
      <dsp:nvSpPr>
        <dsp:cNvPr id="0" name=""/>
        <dsp:cNvSpPr/>
      </dsp:nvSpPr>
      <dsp:spPr>
        <a:xfrm>
          <a:off x="3592735" y="2573986"/>
          <a:ext cx="2277376" cy="223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Все этапы конкурса, начиная с периода приема заявок были сняты и отражены в видео-дневниках конкурса</a:t>
          </a:r>
          <a:endParaRPr lang="ru-RU" sz="1600" kern="1200" dirty="0"/>
        </a:p>
      </dsp:txBody>
      <dsp:txXfrm>
        <a:off x="3592735" y="2573986"/>
        <a:ext cx="2277376" cy="2237202"/>
      </dsp:txXfrm>
    </dsp:sp>
    <dsp:sp modelId="{8424DE5E-9FF2-419C-8511-6EF4905AFD2B}">
      <dsp:nvSpPr>
        <dsp:cNvPr id="0" name=""/>
        <dsp:cNvSpPr/>
      </dsp:nvSpPr>
      <dsp:spPr>
        <a:xfrm>
          <a:off x="3472456" y="0"/>
          <a:ext cx="2405594" cy="4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Видео-дневник</a:t>
          </a:r>
          <a:endParaRPr lang="ru-RU" sz="2500" kern="1200" dirty="0"/>
        </a:p>
      </dsp:txBody>
      <dsp:txXfrm>
        <a:off x="3472456" y="0"/>
        <a:ext cx="2405594" cy="481118"/>
      </dsp:txXfrm>
    </dsp:sp>
    <dsp:sp modelId="{56A51CC5-9A57-4BA4-85DC-3DE94278CF12}">
      <dsp:nvSpPr>
        <dsp:cNvPr id="0" name=""/>
        <dsp:cNvSpPr/>
      </dsp:nvSpPr>
      <dsp:spPr>
        <a:xfrm>
          <a:off x="6345576" y="481118"/>
          <a:ext cx="0" cy="4330070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092DB-F996-45DA-BABE-4CE10478C38C}">
      <dsp:nvSpPr>
        <dsp:cNvPr id="0" name=""/>
        <dsp:cNvSpPr/>
      </dsp:nvSpPr>
      <dsp:spPr>
        <a:xfrm>
          <a:off x="6465855" y="625454"/>
          <a:ext cx="2277376" cy="194853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714" t="-2583" r="-13286" b="2583"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319E5-DD6D-44DA-B109-15BCB7302C7D}">
      <dsp:nvSpPr>
        <dsp:cNvPr id="0" name=""/>
        <dsp:cNvSpPr/>
      </dsp:nvSpPr>
      <dsp:spPr>
        <a:xfrm>
          <a:off x="6465855" y="2573986"/>
          <a:ext cx="2277376" cy="223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21 ноября 2015 состоялся финал конкурса «Марафон бизнес-планов», по итогам которого были определены победители конкурса, обладатели грантов от инвесторов от 500 тысяч до 10 млн тенге.</a:t>
          </a:r>
          <a:endParaRPr lang="ru-RU" sz="1600" kern="1200" dirty="0"/>
        </a:p>
      </dsp:txBody>
      <dsp:txXfrm>
        <a:off x="6465855" y="2573986"/>
        <a:ext cx="2277376" cy="2237202"/>
      </dsp:txXfrm>
    </dsp:sp>
    <dsp:sp modelId="{A49F4B58-7284-4846-A6AB-C8138CB3F006}">
      <dsp:nvSpPr>
        <dsp:cNvPr id="0" name=""/>
        <dsp:cNvSpPr/>
      </dsp:nvSpPr>
      <dsp:spPr>
        <a:xfrm>
          <a:off x="6345576" y="0"/>
          <a:ext cx="2405594" cy="4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Финал шоу</a:t>
          </a:r>
          <a:endParaRPr lang="ru-RU" sz="2500" kern="1200" dirty="0"/>
        </a:p>
      </dsp:txBody>
      <dsp:txXfrm>
        <a:off x="6345576" y="0"/>
        <a:ext cx="2405594" cy="481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24791-02AE-416E-A4CA-41E69A66FEB9}">
      <dsp:nvSpPr>
        <dsp:cNvPr id="0" name=""/>
        <dsp:cNvSpPr/>
      </dsp:nvSpPr>
      <dsp:spPr>
        <a:xfrm>
          <a:off x="6921" y="0"/>
          <a:ext cx="2798759" cy="67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I место– </a:t>
          </a:r>
          <a:r>
            <a:rPr lang="ru-RU" sz="1600" b="1" i="0" kern="1200" dirty="0" smtClean="0"/>
            <a:t>7 (семь)</a:t>
          </a:r>
          <a:r>
            <a:rPr lang="ru-RU" sz="1600" b="0" i="0" kern="1200" dirty="0" smtClean="0"/>
            <a:t> миллионов тенге;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24" y="19703"/>
        <a:ext cx="2759353" cy="633309"/>
      </dsp:txXfrm>
    </dsp:sp>
    <dsp:sp modelId="{9D91FEAB-BA39-4BA5-9E06-11DA76D6AAF3}">
      <dsp:nvSpPr>
        <dsp:cNvPr id="0" name=""/>
        <dsp:cNvSpPr/>
      </dsp:nvSpPr>
      <dsp:spPr>
        <a:xfrm>
          <a:off x="3275873" y="0"/>
          <a:ext cx="2798759" cy="67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II место – 6</a:t>
          </a:r>
          <a:r>
            <a:rPr lang="ru-RU" sz="1600" b="1" i="0" kern="1200" dirty="0" smtClean="0"/>
            <a:t> (шесть)</a:t>
          </a:r>
          <a:r>
            <a:rPr lang="ru-RU" sz="1600" b="0" i="0" kern="1200" dirty="0" smtClean="0"/>
            <a:t> миллионов тенге;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5576" y="19703"/>
        <a:ext cx="2759353" cy="633309"/>
      </dsp:txXfrm>
    </dsp:sp>
    <dsp:sp modelId="{FBB6F031-97AE-499C-BCD7-36F682A04AA7}">
      <dsp:nvSpPr>
        <dsp:cNvPr id="0" name=""/>
        <dsp:cNvSpPr/>
      </dsp:nvSpPr>
      <dsp:spPr>
        <a:xfrm>
          <a:off x="6544824" y="0"/>
          <a:ext cx="2798759" cy="67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III место – 5</a:t>
          </a:r>
          <a:r>
            <a:rPr lang="ru-RU" sz="1600" b="1" i="0" kern="1200" dirty="0" smtClean="0"/>
            <a:t> (пять)</a:t>
          </a:r>
          <a:r>
            <a:rPr lang="ru-RU" sz="1600" b="0" i="0" kern="1200" dirty="0" smtClean="0"/>
            <a:t> миллионов тенге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64527" y="19703"/>
        <a:ext cx="2759353" cy="633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6F031-97AE-499C-BCD7-36F682A04AA7}">
      <dsp:nvSpPr>
        <dsp:cNvPr id="0" name=""/>
        <dsp:cNvSpPr/>
      </dsp:nvSpPr>
      <dsp:spPr>
        <a:xfrm>
          <a:off x="0" y="0"/>
          <a:ext cx="9355667" cy="67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Гранты в номинации </a:t>
          </a:r>
          <a:r>
            <a:rPr lang="en-US" sz="1600" b="1" i="0" kern="1200" dirty="0" smtClean="0"/>
            <a:t>«Green Startup</a:t>
          </a:r>
          <a:r>
            <a:rPr lang="en-US" sz="1600" b="0" i="0" kern="1200" dirty="0" smtClean="0"/>
            <a:t>» </a:t>
          </a:r>
          <a:r>
            <a:rPr lang="ru-RU" sz="1600" b="0" i="0" kern="1200" dirty="0" smtClean="0"/>
            <a:t>для поддержки бизнес-проектов в сфере </a:t>
          </a:r>
          <a:br>
            <a:rPr lang="ru-RU" sz="1600" b="0" i="0" kern="1200" dirty="0" smtClean="0"/>
          </a:br>
          <a:r>
            <a:rPr lang="ru-RU" sz="1600" b="0" i="0" kern="1200" dirty="0" smtClean="0"/>
            <a:t>зеленой экономики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03" y="19703"/>
        <a:ext cx="9316261" cy="633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474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866B2-F7F7-4594-A859-26BAB219CF88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474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910A-C5FC-43A4-909A-45CF894F3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6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B557-BD21-4152-9607-A21674E3EE67}" type="datetimeFigureOut">
              <a:rPr lang="ru-RU" smtClean="0"/>
              <a:t>21.09.2016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39775"/>
            <a:ext cx="53340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4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DB8CA-C115-435D-B111-A60ED8FA2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15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FDDE4B-0F79-4096-A88C-300CBE38473E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C1E-FA81-4D90-998E-865E64532BB1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1B22-947C-4952-8271-8E8906E55066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D8D-E675-4D82-B270-4DEFF05D2E47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BE4-EA48-4AB1-94FD-ADAB745BC981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1BC8-7C20-406B-8110-913F03F9CDFD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387-F512-4F62-8594-2BAC55BE3CC3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AF20-45E3-482A-9E8F-3D6FECD4DECA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85E9-AA5D-4188-A80C-F6F7BF7175EA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731E-C5F9-4351-80B6-B577FF237899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C2D-0760-4C49-A25C-B522E206595C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A8DA-8C02-4D9E-91D3-19DF95531932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43A2-8A70-4CC9-8340-4D18ACB1C643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AE56-D11A-4654-963B-DA386DF5207E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6DE-9D0F-4E72-95D0-8CF5C695132F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4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C8F0-1572-4FC9-9F1B-EFF8B4C371F9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1039-344B-4723-A543-01D9416CBF00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5FA4-254D-4AD1-AAD4-9117AF805EDE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mu.kz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baiterek.gov.kz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damu.fund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business.gov.kz/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1.jpe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acebook.com/damu.fund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https://twitter.com/FundDamu" TargetMode="External"/><Relationship Id="rId4" Type="http://schemas.openxmlformats.org/officeDocument/2006/relationships/hyperlink" Target="http://www.youtube.com/FundDamu" TargetMode="Externa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baiterek.gov.kz/" TargetMode="External"/><Relationship Id="rId4" Type="http://schemas.openxmlformats.org/officeDocument/2006/relationships/hyperlink" Target="http://www.damu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6" y="3162300"/>
            <a:ext cx="7858124" cy="1536700"/>
          </a:xfrm>
        </p:spPr>
        <p:txBody>
          <a:bodyPr anchor="ctr" anchorCtr="0"/>
          <a:lstStyle/>
          <a:p>
            <a:pPr algn="ctr"/>
            <a:r>
              <a:rPr lang="ru-RU" sz="3200" b="1" dirty="0"/>
              <a:t>Фонд «Даму» – партнер конкурса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Startup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Bolashak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974" y="5791200"/>
            <a:ext cx="6211153" cy="347133"/>
          </a:xfrm>
        </p:spPr>
        <p:txBody>
          <a:bodyPr anchor="b" anchorCtr="0">
            <a:normAutofit lnSpcReduction="10000"/>
          </a:bodyPr>
          <a:lstStyle/>
          <a:p>
            <a:pPr algn="ctr"/>
            <a:r>
              <a:rPr lang="ru-RU" b="1" dirty="0" smtClean="0"/>
              <a:t>Июль 2016 года</a:t>
            </a:r>
            <a:endParaRPr lang="en-US" b="1" dirty="0"/>
          </a:p>
        </p:txBody>
      </p:sp>
      <p:pic>
        <p:nvPicPr>
          <p:cNvPr id="2051" name="Picture 3" descr="C:\Users\Yermek.Abdibekov\Documents\Komp\Новая папка\Ermek_Old\Fund_Damu\Презы\Pictures\Logos\Damu-logo-kz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5119" r="4535" b="11896"/>
          <a:stretch/>
        </p:blipFill>
        <p:spPr bwMode="auto">
          <a:xfrm>
            <a:off x="1912742" y="1243329"/>
            <a:ext cx="4674874" cy="14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17E47"/>
              </a:clrFrom>
              <a:clrTo>
                <a:srgbClr val="017E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723" r="4699" b="3847"/>
          <a:stretch/>
        </p:blipFill>
        <p:spPr bwMode="auto">
          <a:xfrm>
            <a:off x="8940071" y="104775"/>
            <a:ext cx="82645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229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0394" y="260351"/>
            <a:ext cx="6970315" cy="93662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Субсидирование ставки вознаграждения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Условия</a:t>
            </a:r>
          </a:p>
        </p:txBody>
      </p:sp>
      <p:grpSp>
        <p:nvGrpSpPr>
          <p:cNvPr id="21507" name="Группа 2"/>
          <p:cNvGrpSpPr>
            <a:grpSpLocks/>
          </p:cNvGrpSpPr>
          <p:nvPr/>
        </p:nvGrpSpPr>
        <p:grpSpPr bwMode="auto">
          <a:xfrm>
            <a:off x="1363795" y="2514600"/>
            <a:ext cx="7333192" cy="3632200"/>
            <a:chOff x="4427984" y="2290080"/>
            <a:chExt cx="4247777" cy="2611282"/>
          </a:xfrm>
        </p:grpSpPr>
        <p:pic>
          <p:nvPicPr>
            <p:cNvPr id="21514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50" b="24883"/>
            <a:stretch>
              <a:fillRect/>
            </a:stretch>
          </p:blipFill>
          <p:spPr bwMode="auto">
            <a:xfrm>
              <a:off x="4427984" y="2290080"/>
              <a:ext cx="4247777" cy="138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95725" y="4137836"/>
              <a:ext cx="4090378" cy="7635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100" dirty="0">
                  <a:latin typeface="+mj-lt"/>
                </a:rPr>
                <a:t>Предприниматель самостоятельно погашает</a:t>
              </a:r>
            </a:p>
            <a:p>
              <a:pPr algn="ctr">
                <a:defRPr/>
              </a:pPr>
              <a:r>
                <a:rPr lang="ru-RU" b="1" dirty="0" smtClean="0">
                  <a:latin typeface="Arial Narrow" pitchFamily="34" charset="0"/>
                </a:rPr>
                <a:t>12% </a:t>
              </a:r>
              <a:r>
                <a:rPr lang="ru-RU" b="1" dirty="0">
                  <a:latin typeface="Arial Narrow" pitchFamily="34" charset="0"/>
                </a:rPr>
                <a:t>вознаграждения</a:t>
              </a:r>
            </a:p>
            <a:p>
              <a:pPr algn="ctr">
                <a:defRPr/>
              </a:pPr>
              <a:r>
                <a:rPr lang="ru-RU" sz="1100" dirty="0">
                  <a:latin typeface="+mj-lt"/>
                </a:rPr>
                <a:t>(для малых городов, моногородов и сельской местности, а также проектов Госпрограммы индустриально-инновационного развития </a:t>
              </a:r>
            </a:p>
            <a:p>
              <a:pPr algn="ctr">
                <a:defRPr/>
              </a:pPr>
              <a:r>
                <a:rPr lang="ru-RU" b="1" dirty="0">
                  <a:latin typeface="Arial Narrow" pitchFamily="34" charset="0"/>
                </a:rPr>
                <a:t>9</a:t>
              </a:r>
              <a:r>
                <a:rPr lang="ru-RU" b="1" dirty="0" smtClean="0">
                  <a:latin typeface="Arial Narrow" pitchFamily="34" charset="0"/>
                </a:rPr>
                <a:t>% </a:t>
              </a:r>
              <a:r>
                <a:rPr lang="ru-RU" b="1" dirty="0">
                  <a:latin typeface="Arial Narrow" pitchFamily="34" charset="0"/>
                </a:rPr>
                <a:t>вознаграждения</a:t>
              </a:r>
              <a:r>
                <a:rPr lang="ru-RU" sz="1200" dirty="0">
                  <a:latin typeface="Arial Narrow" pitchFamily="34" charset="0"/>
                </a:rPr>
                <a:t>)</a:t>
              </a:r>
              <a:endParaRPr lang="ru-RU" sz="1100" dirty="0">
                <a:latin typeface="+mj-lt"/>
              </a:endParaRPr>
            </a:p>
          </p:txBody>
        </p:sp>
      </p:grp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350837" y="6597651"/>
            <a:ext cx="9555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 i="1"/>
              <a:t>Более подробная информация на сайте Фонда «Даму» (</a:t>
            </a:r>
            <a:r>
              <a:rPr lang="en-US" sz="1000" i="1">
                <a:hlinkClick r:id="rId3"/>
              </a:rPr>
              <a:t>www.damu.kz</a:t>
            </a:r>
            <a:r>
              <a:rPr lang="en-US" sz="1000" i="1"/>
              <a:t>)</a:t>
            </a:r>
            <a:r>
              <a:rPr lang="ru-RU" sz="1000" i="1"/>
              <a:t> или на</a:t>
            </a:r>
            <a:r>
              <a:rPr lang="en-US" sz="1000" i="1"/>
              <a:t> </a:t>
            </a:r>
            <a:r>
              <a:rPr lang="ru-RU" sz="1000" i="1"/>
              <a:t>сайте АО НУХ «Байтерек» (</a:t>
            </a:r>
            <a:r>
              <a:rPr lang="en-US" sz="1000" i="1">
                <a:hlinkClick r:id="rId4"/>
              </a:rPr>
              <a:t>www.baiterek.gov.kz</a:t>
            </a:r>
            <a:r>
              <a:rPr lang="ru-RU" sz="1000" i="1"/>
              <a:t>) </a:t>
            </a:r>
            <a:r>
              <a:rPr lang="en-US" sz="1000" i="1"/>
              <a:t> </a:t>
            </a:r>
            <a:endParaRPr lang="ru-RU" sz="1000" i="1"/>
          </a:p>
        </p:txBody>
      </p:sp>
      <p:sp>
        <p:nvSpPr>
          <p:cNvPr id="9" name="TextBox 8"/>
          <p:cNvSpPr txBox="1"/>
          <p:nvPr/>
        </p:nvSpPr>
        <p:spPr bwMode="auto">
          <a:xfrm>
            <a:off x="8853487" y="2716214"/>
            <a:ext cx="1052513" cy="1062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100" dirty="0">
                <a:latin typeface="+mj-lt"/>
              </a:rPr>
              <a:t>Остальное погашается</a:t>
            </a:r>
          </a:p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(субсидируется</a:t>
            </a:r>
            <a:r>
              <a:rPr lang="ru-RU" sz="1100" dirty="0">
                <a:latin typeface="+mj-lt"/>
              </a:rPr>
              <a:t>)</a:t>
            </a:r>
          </a:p>
          <a:p>
            <a:pPr algn="ctr">
              <a:defRPr/>
            </a:pPr>
            <a:r>
              <a:rPr lang="ru-RU" sz="1100" dirty="0">
                <a:latin typeface="+mj-lt"/>
              </a:rPr>
              <a:t>государством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602163" y="1181100"/>
            <a:ext cx="3353594" cy="7848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100" dirty="0">
                <a:latin typeface="+mj-lt"/>
              </a:rPr>
              <a:t>Номинальная ставка вознаграждения по договору банковского займа/ договору финансового лизинга</a:t>
            </a:r>
          </a:p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не более 19%</a:t>
            </a:r>
          </a:p>
          <a:p>
            <a:pPr algn="ctr">
              <a:defRPr/>
            </a:pPr>
            <a:endParaRPr lang="ru-RU" sz="1100" dirty="0">
              <a:latin typeface="+mj-lt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5400000">
            <a:off x="6051947" y="24342"/>
            <a:ext cx="454025" cy="4526492"/>
          </a:xfrm>
          <a:prstGeom prst="leftBrace">
            <a:avLst>
              <a:gd name="adj1" fmla="val 46693"/>
              <a:gd name="adj2" fmla="val 50000"/>
            </a:avLst>
          </a:prstGeom>
          <a:ln w="3238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10800000">
            <a:off x="8696987" y="2565401"/>
            <a:ext cx="123825" cy="1463675"/>
          </a:xfrm>
          <a:prstGeom prst="leftBrace">
            <a:avLst>
              <a:gd name="adj1" fmla="val 46693"/>
              <a:gd name="adj2" fmla="val 50000"/>
            </a:avLst>
          </a:prstGeom>
          <a:ln w="3238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4464514" y="3522200"/>
            <a:ext cx="431800" cy="2261527"/>
          </a:xfrm>
          <a:prstGeom prst="leftBrace">
            <a:avLst>
              <a:gd name="adj1" fmla="val 46693"/>
              <a:gd name="adj2" fmla="val 50000"/>
            </a:avLst>
          </a:prstGeom>
          <a:ln w="3238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503" y="6355688"/>
            <a:ext cx="555213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10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68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72145" y="3707152"/>
            <a:ext cx="695741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dirty="0"/>
              <a:t>Головной </a:t>
            </a:r>
            <a:r>
              <a:rPr lang="ru-RU" altLang="ru-RU" b="1" dirty="0" smtClean="0"/>
              <a:t>офис: 050004</a:t>
            </a:r>
            <a:r>
              <a:rPr lang="ru-RU" altLang="ru-RU" b="1" dirty="0"/>
              <a:t>, г. Алматы, ул. Гоголя, 111</a:t>
            </a:r>
          </a:p>
          <a:p>
            <a:pPr algn="ctr"/>
            <a:r>
              <a:rPr lang="ru-RU" altLang="ru-RU" b="1" dirty="0"/>
              <a:t>Тел.: </a:t>
            </a:r>
            <a:r>
              <a:rPr lang="ru-RU" altLang="ru-RU" b="1" dirty="0">
                <a:solidFill>
                  <a:srgbClr val="0070C0"/>
                </a:solidFill>
              </a:rPr>
              <a:t>8 (7</a:t>
            </a:r>
            <a:r>
              <a:rPr lang="en-US" altLang="ru-RU" b="1" dirty="0">
                <a:solidFill>
                  <a:srgbClr val="0070C0"/>
                </a:solidFill>
              </a:rPr>
              <a:t>2</a:t>
            </a:r>
            <a:r>
              <a:rPr lang="ru-RU" altLang="ru-RU" b="1" dirty="0">
                <a:solidFill>
                  <a:srgbClr val="0070C0"/>
                </a:solidFill>
              </a:rPr>
              <a:t>7) 244-55-66, 244-55-77</a:t>
            </a:r>
          </a:p>
          <a:p>
            <a:pPr algn="ctr"/>
            <a:r>
              <a:rPr lang="en-US" altLang="ru-RU" b="1" dirty="0"/>
              <a:t>Call</a:t>
            </a:r>
            <a:r>
              <a:rPr lang="ru-RU" altLang="ru-RU" b="1" dirty="0"/>
              <a:t>-центр: </a:t>
            </a:r>
            <a:r>
              <a:rPr lang="ru-RU" altLang="ru-RU" b="1" dirty="0">
                <a:solidFill>
                  <a:srgbClr val="0070C0"/>
                </a:solidFill>
              </a:rPr>
              <a:t>1408</a:t>
            </a:r>
          </a:p>
          <a:p>
            <a:pPr algn="ctr"/>
            <a:r>
              <a:rPr lang="ru-RU" altLang="ru-RU" b="1" dirty="0"/>
              <a:t>Факс: </a:t>
            </a:r>
            <a:r>
              <a:rPr lang="ru-RU" altLang="ru-RU" b="1" dirty="0">
                <a:solidFill>
                  <a:srgbClr val="0070C0"/>
                </a:solidFill>
              </a:rPr>
              <a:t>8 (727) 278 07 76</a:t>
            </a:r>
          </a:p>
          <a:p>
            <a:pPr algn="ctr"/>
            <a:r>
              <a:rPr lang="en-US" altLang="ru-RU" b="1" dirty="0"/>
              <a:t>E</a:t>
            </a:r>
            <a:r>
              <a:rPr lang="ru-RU" altLang="ru-RU" b="1" dirty="0"/>
              <a:t>-</a:t>
            </a:r>
            <a:r>
              <a:rPr lang="en-US" altLang="ru-RU" b="1" dirty="0"/>
              <a:t>mail</a:t>
            </a:r>
            <a:r>
              <a:rPr lang="ru-RU" altLang="ru-RU" b="1" dirty="0"/>
              <a:t>: </a:t>
            </a:r>
            <a:r>
              <a:rPr lang="en-US" altLang="ru-RU" b="1" dirty="0">
                <a:solidFill>
                  <a:srgbClr val="0070C0"/>
                </a:solidFill>
              </a:rPr>
              <a:t>info</a:t>
            </a:r>
            <a:r>
              <a:rPr lang="ru-RU" altLang="ru-RU" b="1" dirty="0">
                <a:solidFill>
                  <a:srgbClr val="0070C0"/>
                </a:solidFill>
              </a:rPr>
              <a:t>@</a:t>
            </a:r>
            <a:r>
              <a:rPr lang="en-US" altLang="ru-RU" b="1" dirty="0">
                <a:solidFill>
                  <a:srgbClr val="0070C0"/>
                </a:solidFill>
              </a:rPr>
              <a:t>fund</a:t>
            </a:r>
            <a:r>
              <a:rPr lang="ru-RU" altLang="ru-RU" b="1" dirty="0">
                <a:solidFill>
                  <a:srgbClr val="0070C0"/>
                </a:solidFill>
              </a:rPr>
              <a:t>.</a:t>
            </a:r>
            <a:r>
              <a:rPr lang="en-US" altLang="ru-RU" b="1" dirty="0">
                <a:solidFill>
                  <a:srgbClr val="0070C0"/>
                </a:solidFill>
              </a:rPr>
              <a:t>kz</a:t>
            </a:r>
            <a:endParaRPr lang="ru-RU" altLang="ru-RU" b="1" dirty="0">
              <a:solidFill>
                <a:srgbClr val="0070C0"/>
              </a:solidFill>
            </a:endParaRPr>
          </a:p>
          <a:p>
            <a:pPr algn="ctr"/>
            <a:r>
              <a:rPr lang="ru-RU" altLang="ru-RU" b="1" dirty="0"/>
              <a:t>Сайт Фонда: </a:t>
            </a:r>
            <a:r>
              <a:rPr lang="en-US" altLang="ru-RU" b="1" dirty="0">
                <a:solidFill>
                  <a:srgbClr val="0A45A6"/>
                </a:solidFill>
                <a:hlinkClick r:id="rId2"/>
              </a:rPr>
              <a:t>http</a:t>
            </a:r>
            <a:r>
              <a:rPr lang="ru-RU" altLang="ru-RU" b="1" dirty="0">
                <a:solidFill>
                  <a:srgbClr val="0A45A6"/>
                </a:solidFill>
                <a:hlinkClick r:id="rId2"/>
              </a:rPr>
              <a:t>://</a:t>
            </a:r>
            <a:r>
              <a:rPr lang="en-US" altLang="ru-RU" b="1" dirty="0">
                <a:solidFill>
                  <a:srgbClr val="0A45A6"/>
                </a:solidFill>
                <a:hlinkClick r:id="rId2"/>
              </a:rPr>
              <a:t>www</a:t>
            </a:r>
            <a:r>
              <a:rPr lang="ru-RU" altLang="ru-RU" b="1" dirty="0">
                <a:solidFill>
                  <a:srgbClr val="0A45A6"/>
                </a:solidFill>
                <a:hlinkClick r:id="rId2"/>
              </a:rPr>
              <a:t>.</a:t>
            </a:r>
            <a:r>
              <a:rPr lang="en-US" altLang="ru-RU" b="1" dirty="0">
                <a:solidFill>
                  <a:srgbClr val="0A45A6"/>
                </a:solidFill>
                <a:hlinkClick r:id="rId2"/>
              </a:rPr>
              <a:t>damu</a:t>
            </a:r>
            <a:r>
              <a:rPr lang="ru-RU" altLang="ru-RU" b="1" dirty="0">
                <a:solidFill>
                  <a:srgbClr val="0A45A6"/>
                </a:solidFill>
                <a:hlinkClick r:id="rId2"/>
              </a:rPr>
              <a:t>.</a:t>
            </a:r>
            <a:r>
              <a:rPr lang="en-US" altLang="ru-RU" b="1" dirty="0">
                <a:solidFill>
                  <a:srgbClr val="0A45A6"/>
                </a:solidFill>
                <a:hlinkClick r:id="rId2"/>
              </a:rPr>
              <a:t>kz</a:t>
            </a:r>
            <a:endParaRPr lang="ru-RU" altLang="ru-RU" b="1" dirty="0">
              <a:solidFill>
                <a:srgbClr val="0A45A6"/>
              </a:solidFill>
            </a:endParaRPr>
          </a:p>
          <a:p>
            <a:pPr algn="ctr"/>
            <a:r>
              <a:rPr lang="ru-RU" altLang="ru-RU" b="1" dirty="0"/>
              <a:t>Бизнес-портал: </a:t>
            </a:r>
            <a:r>
              <a:rPr lang="en-US" altLang="ru-RU" b="1" dirty="0">
                <a:hlinkClick r:id="rId3"/>
              </a:rPr>
              <a:t>http://business.gov.kz</a:t>
            </a:r>
            <a:r>
              <a:rPr lang="ru-RU" altLang="ru-RU" b="1" dirty="0"/>
              <a:t> 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57883" y="2524127"/>
            <a:ext cx="6516291" cy="1008063"/>
          </a:xfrm>
        </p:spPr>
        <p:txBody>
          <a:bodyPr anchor="ctr"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altLang="ru-RU" sz="4000" b="1" dirty="0" smtClean="0">
                <a:solidFill>
                  <a:srgbClr val="0070C0"/>
                </a:solidFill>
              </a:rPr>
              <a:t>Благодарим за внимание!</a:t>
            </a:r>
          </a:p>
        </p:txBody>
      </p:sp>
      <p:pic>
        <p:nvPicPr>
          <p:cNvPr id="22532" name="Picture 2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9" b="23912"/>
          <a:stretch>
            <a:fillRect/>
          </a:stretch>
        </p:blipFill>
        <p:spPr bwMode="auto">
          <a:xfrm>
            <a:off x="3374740" y="5810252"/>
            <a:ext cx="789747" cy="2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hlinkClick r:id="rId6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57" y="5810252"/>
            <a:ext cx="286789" cy="2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hlinkClick r:id="rId8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3665" r="19176" b="3665"/>
          <a:stretch>
            <a:fillRect/>
          </a:stretch>
        </p:blipFill>
        <p:spPr bwMode="auto">
          <a:xfrm>
            <a:off x="4571535" y="5810252"/>
            <a:ext cx="286993" cy="2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hlinkClick r:id="rId10"/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2279" r="19760" b="22279"/>
          <a:stretch>
            <a:fillRect/>
          </a:stretch>
        </p:blipFill>
        <p:spPr bwMode="auto">
          <a:xfrm>
            <a:off x="4927663" y="5810251"/>
            <a:ext cx="314236" cy="2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Yermek.Abdibekov\Documents\Komp\Новая папка\Ermek_Old\Fund_Damu\Презы\Pictures\Logos\Damu-logo-kz.jpg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5119" r="4535" b="11896"/>
          <a:stretch/>
        </p:blipFill>
        <p:spPr bwMode="auto">
          <a:xfrm>
            <a:off x="2103242" y="1081404"/>
            <a:ext cx="4674874" cy="14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017E47"/>
              </a:clrFrom>
              <a:clrTo>
                <a:srgbClr val="017E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723" r="4699" b="3847"/>
          <a:stretch/>
        </p:blipFill>
        <p:spPr bwMode="auto">
          <a:xfrm>
            <a:off x="8940071" y="104775"/>
            <a:ext cx="82645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40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503" y="6355688"/>
            <a:ext cx="555213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2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AutoShape 8" descr="http://www.iconarchive.com/download/i90479/icons8/windows-8/Diy-Hand-Planting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iconarchive.com/download/i90479/icons8/windows-8/Diy-Hand-Planting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://www.iconarchive.com/download/i90479/icons8/windows-8/Diy-Hand-Planting.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61409" y="168275"/>
            <a:ext cx="7667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/>
              <a:t>Фонд «Даму» – партнер конкурса </a:t>
            </a:r>
            <a:r>
              <a:rPr lang="en-US" altLang="ru-RU" sz="2000" b="1" dirty="0"/>
              <a:t>«Startup </a:t>
            </a:r>
            <a:r>
              <a:rPr lang="en-US" altLang="ru-RU" sz="2000" b="1" dirty="0" err="1"/>
              <a:t>Bolashak</a:t>
            </a:r>
            <a:r>
              <a:rPr lang="en-US" altLang="ru-RU" sz="2000" b="1" dirty="0" smtClean="0"/>
              <a:t>»</a:t>
            </a:r>
            <a:r>
              <a:rPr lang="ru-RU" altLang="ru-RU" sz="2000" b="1" dirty="0" smtClean="0"/>
              <a:t> - 2015</a:t>
            </a:r>
            <a:endParaRPr lang="ru-RU" altLang="ru-RU" sz="2000" i="1" dirty="0" smtClean="0"/>
          </a:p>
        </p:txBody>
      </p:sp>
      <p:sp>
        <p:nvSpPr>
          <p:cNvPr id="9" name="AutoShape 4" descr="data:image/png;base64,iVBORw0KGgoAAAANSUhEUgAAAOEAAADhCAMAAAAJbSJIAAAAkFBMVEX///8BAQMAAAD19fUBAAVAQEBFRUX4+Pg9PT309PT8/Pzf3+BDQ0Pk5OXn5+cjIyODg4NtbW1jY2PNzc2goKDExMRpaWksLCwgICCzs7Pb29s2NjaqqqrT09NVVVWRkZFNTU1dXV14eHgWFhbExMa7u7t0dHUuLjCYmJjOzs6ioqJ9fX0TExOJiYkyMjIaGhqqQdeqAAAJuklEQVR4nO2da2OiOhCGZbQqtCJWXSuiYluttbr+/393wh0mE6RdK4Mn74dzqkQ3j5PMTC6EVouXBgBu3XX4XQnCZd11+F3ZANO66/C7MgHmddfhd9U+wqH4jru26qnKL8kawrr4zgr+Nhrx0TdbBYAPOBUKeIDeaJhcgOfiOwv4yr8U/XJh3rJGV9cIUKvswi7/8rn50WOBnOeqYNQ5wOuNK3R12cdiFvMMi+yFacBL++ZVurbGAMNcT9vBLHvxeh/x/wCwEmEi9qgnOKe+dQvwp65aXVVfYUCIufYAveSCAYZdV6WuKx9gkvwtfEvSZh2AbavR0T6Vfc5igvmYmE100E1dNbq6xJjJGGQvI7uJOHInbTSQyM2e8Hvj2YEq2lTth4/Eu6gT2vvmpqhWi0w+84S9qcjwoNk5apkeTzPBB93B5aIstJzQ002BzezP8QC1zt52FeAZTnOS8BPAcTQnPKXtQKhd7hdwT+Fbq21todHK/uWKdbCeI47F6d3OPib+O4HzaTwYfK5n4MQZ99IPSn6cKEd0Qy0nzmleuYsIFHP79RFR+utl6j1GsI9/I8uDh+jtpSjz573mzGb6FFV2VJUxrK/leptz9MH4c45I0lKNwY/+2Oxr9y7rwAkIif+Nv5lGWu5e/DpG9KF5HjAwHo/gZwWDgRAwRPzBjLy99aI/itMXwS/HI/jZKaAY6+TH59/VHGehJhMjfiV8EeT4x1+0kQa7pyGHoZMJRcIfzxuZ4OG3xiyWoeYFQCNxgN/XQJ41NFlM0qwQ4cNPv8gFOSjgJYw6ZMO1bOjKTdKSG+7tNSkCGuDgEuZyPtl7U5xMS7LlJunC59Uq+lNZC0xY9KX2YQWxZk65myUMNoaak9GwDqiRQv5qew35bAD80sGPL7nhPYOQv1M10qBNTgFFEpG5WurxxwTzWIvRL1a9mqwjJsxZaY/sGzJ21Vax8fL2kkGwmGLAbmahNciEosRfxQSh+FwfzY46QBe9pTaYMHMWHsUXFPGVTtUrxnwTZ+I1SAqGWU9yFYCikLLe1qyfp3eIFODW2mMTrtJLKxWgAerkfJqtXqAXdamPTZh6hrnShKVpz2vQTgM7WiJN7d6A4IJcbMJZuiyGE4FiOaURrU1yzX17Y7Bm4WDCU+JJH0tMWDrCEoijle+vRjBkANgbYsI0dcYdFJV7U+eovWOc5L3fhKFcWwzYTy/55YQlEwFJGgj7WyBckBQMM9/3UUpolOzNS3IIDoSmFAzTnmOdLxCqh32cCD1swiznGpQ6GlF0rfxWToR9TJj5BpzrSITqWM6IEKdl+ZGh9XIP/fCETZgPcqUBX5TdKr+WEWEHmzA/pfJ8IVqoJyeiLgy1b4W2qJFhTjhUorJlM46HKOB/lRS5jUaY8JCfnSh3NSUtMFhZtG17UP/8jDwyLKaRz2Vji0bsA5qrg2Eo9QBYlK2/BVYQTjwl7/ilHuM3woQ4aYEj3sjbU4XE2r1kNUnTF/JS5uBNMRNVf6CrIOuvcmSYCU+HxxbcWU3YMSoFwzNVarCQGIHDclkVSXP5dL3bu8KkcLA6U/8kdiVZ2DawcOZujyg52EBOH15h/xRj4UYaLSy9+OvtQMK055thcPncd8aNgAtFzvZGZjr6X56L4l3PtAd2o24LwdMXMmd/tJ82IayrNC4f/BlJr4tXCnvJXrw66/w9vV8gTDjj6SZn2N04e2/ebg7iJRsmiC/REGgamTRdtDFPp/WWw04gtcqn7HOI0Yq3OekHhNGw3gqmWcMl/XfO7fapImGy/rcGaKe+dJNs1OQ8hsKDQyVivBVvAsf0s9k+P9jwtaE0n680YrQ+ccjGx/kNRrDim4SbfrWuGN/o46WDq+LCaW7JmJ/22VagUsRwtDtPAscWD5xXXG0o1Pb+RFGgnHAYeJhtvMfis1i60+GNKOR6mwuQEEaMabRFwwaJUCByT1jt6deihBLCaadxuOZrzlChDvuGmsje7oZKSBi1WstNcGsaXqtKCjD2qDlZ7mRFmzKIGG7gSpUL342wYqTPdZeae+qLUXBpCAWfmh5gqgcKcWsOgruyabxO7FGbYkfSiGeb2oiZIyzbzcdNFKEB+7I9YHFD5TzSyIskNCqkP43pizRhFTUF8aeEncYg/pgwdjf8+6KqH14mDBC7DbAiGS0uD0GSkgKRuxUJQoCDZeGBoQrR5z7SIAnDGadDxXmPbhNtGG53u7SXL1SnAQ2VIgwnMpaVCENE3g2VIlwEHlJ9c0KBkD8i6UsXE08xOCQNyzto0Jm3IlgAnBSIjK2oJKTfX5L7NQx44utsyFY6WrqksYIJDsIDBUPiB5OrR6U8TXjOI775JCL8DBYj8ZXQ3TxwbagUYbjjjVqRizbdSg21E8bFJ6aISkJqr2K8rRjfSxtf7PMM/RRhuO70qmqllkVvDxNWrH8XLSHa04yXFKCRHiRI5+XQ54j43WgRf2xKuBvhUbsMPeq3xvgpoSVbMUrgGK4vqnOaTpkNIyuqsnZWosf4/S5AR0YsHPI8Jxc9/uHEol8SOcYXA0QXn0yACC2ioRrlt57UJIowvE+N2r6BDuqmbuBncSdpQRRhuB+DGuPjo8gPxCkTDM6nKYoiDCspxwNMGB4pKO2aVt8CVpMowuCu8zbe+k7ZML7nqVCC3f432pfuHPKuWeLA/AkiPLMb7n9zjI8sJDXUkrtp69I3cxqiDebXUnNHl7PRvxPmEBn2wqsQtrbDeBs1yyODr0HYah9Ww7fZc31n6pbpKoRCbZNfD4x0LUK+0oSIkN3I4bLun7DiLn5NyFiaUBPylybUhPylCTUhf2lCTchf1B0l90VI2lC9yn0nhAAbZ0fviboPQgifiWeSa6d3QhgskFnUQQx3Qggv0RVTXue+F8L4Vvy2fLrZvRDGj6A274RQjoeasGlSE95LP9SEmpC//s+eRhM2Rf/nfqgJm6ISQvzIFk3IVJpQE/KXJtSE/KUJNSF/aUJNyF8EYXxasiZsijQhIuR4U8wFacJ7JpQerasJmUoTakL+0oSakL/un1B+OkBKiJ+MoAmZShNqQv4iCEfRFU3YFGlCTchfmlAT8pcm1IT8pQk1IX9pQk3IX5pQE/IXcZfsLrpiLQhCjo8GuCD5oUfpI7mJS8fS7+Ip+WEr6Ynca/nSpvS7eEo6VyDbFSQ/M4ffceRVtChyQPAI1VhBM80/PgDODeyG0nNxAKbpQ2KX+BK/RztU0kF9IHfhmbnA8KzuitpD7rjqUeG0Yy+5FBxY01hAq+WGzyAPKI4eeo7x43N8kDWspAPnG6Xluv9mDDdzwpMMvJHvjw43PUD4P1WCkr45levo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ata:image/png;base64,iVBORw0KGgoAAAANSUhEUgAAAOEAAADhCAMAAAAJbSJIAAAAkFBMVEX///8BAQMAAAD19fUBAAVAQEBFRUX4+Pg9PT309PT8/Pzf3+BDQ0Pk5OXn5+cjIyODg4NtbW1jY2PNzc2goKDExMRpaWksLCwgICCzs7Pb29s2NjaqqqrT09NVVVWRkZFNTU1dXV14eHgWFhbExMa7u7t0dHUuLjCYmJjOzs6ioqJ9fX0TExOJiYkyMjIaGhqqQdeqAAAJuklEQVR4nO2da2OiOhCGZbQqtCJWXSuiYluttbr+/393wh0mE6RdK4Mn74dzqkQ3j5PMTC6EVouXBgBu3XX4XQnCZd11+F3ZANO66/C7MgHmddfhd9U+wqH4jru26qnKL8kawrr4zgr+Nhrx0TdbBYAPOBUKeIDeaJhcgOfiOwv4yr8U/XJh3rJGV9cIUKvswi7/8rn50WOBnOeqYNQ5wOuNK3R12cdiFvMMi+yFacBL++ZVurbGAMNcT9vBLHvxeh/x/wCwEmEi9qgnOKe+dQvwp65aXVVfYUCIufYAveSCAYZdV6WuKx9gkvwtfEvSZh2AbavR0T6Vfc5igvmYmE100E1dNbq6xJjJGGQvI7uJOHInbTSQyM2e8Hvj2YEq2lTth4/Eu6gT2vvmpqhWi0w+84S9qcjwoNk5apkeTzPBB93B5aIstJzQ002BzezP8QC1zt52FeAZTnOS8BPAcTQnPKXtQKhd7hdwT+Fbq21todHK/uWKdbCeI47F6d3OPib+O4HzaTwYfK5n4MQZ99IPSn6cKEd0Qy0nzmleuYsIFHP79RFR+utl6j1GsI9/I8uDh+jtpSjz573mzGb6FFV2VJUxrK/leptz9MH4c45I0lKNwY/+2Oxr9y7rwAkIif+Nv5lGWu5e/DpG9KF5HjAwHo/gZwWDgRAwRPzBjLy99aI/itMXwS/HI/jZKaAY6+TH59/VHGehJhMjfiV8EeT4x1+0kQa7pyGHoZMJRcIfzxuZ4OG3xiyWoeYFQCNxgN/XQJ41NFlM0qwQ4cNPv8gFOSjgJYw6ZMO1bOjKTdKSG+7tNSkCGuDgEuZyPtl7U5xMS7LlJunC59Uq+lNZC0xY9KX2YQWxZk65myUMNoaak9GwDqiRQv5qew35bAD80sGPL7nhPYOQv1M10qBNTgFFEpG5WurxxwTzWIvRL1a9mqwjJsxZaY/sGzJ21Vax8fL2kkGwmGLAbmahNciEosRfxQSh+FwfzY46QBe9pTaYMHMWHsUXFPGVTtUrxnwTZ+I1SAqGWU9yFYCikLLe1qyfp3eIFODW2mMTrtJLKxWgAerkfJqtXqAXdamPTZh6hrnShKVpz2vQTgM7WiJN7d6A4IJcbMJZuiyGE4FiOaURrU1yzX17Y7Bm4WDCU+JJH0tMWDrCEoijle+vRjBkANgbYsI0dcYdFJV7U+eovWOc5L3fhKFcWwzYTy/55YQlEwFJGgj7WyBckBQMM9/3UUpolOzNS3IIDoSmFAzTnmOdLxCqh32cCD1swiznGpQ6GlF0rfxWToR9TJj5BpzrSITqWM6IEKdl+ZGh9XIP/fCETZgPcqUBX5TdKr+WEWEHmzA/pfJ8IVqoJyeiLgy1b4W2qJFhTjhUorJlM46HKOB/lRS5jUaY8JCfnSh3NSUtMFhZtG17UP/8jDwyLKaRz2Vji0bsA5qrg2Eo9QBYlK2/BVYQTjwl7/ilHuM3woQ4aYEj3sjbU4XE2r1kNUnTF/JS5uBNMRNVf6CrIOuvcmSYCU+HxxbcWU3YMSoFwzNVarCQGIHDclkVSXP5dL3bu8KkcLA6U/8kdiVZ2DawcOZujyg52EBOH15h/xRj4UYaLSy9+OvtQMK055thcPncd8aNgAtFzvZGZjr6X56L4l3PtAd2o24LwdMXMmd/tJ82IayrNC4f/BlJr4tXCnvJXrw66/w9vV8gTDjj6SZn2N04e2/ebg7iJRsmiC/REGgamTRdtDFPp/WWw04gtcqn7HOI0Yq3OekHhNGw3gqmWcMl/XfO7fapImGy/rcGaKe+dJNs1OQ8hsKDQyVivBVvAsf0s9k+P9jwtaE0n680YrQ+ccjGx/kNRrDim4SbfrWuGN/o46WDq+LCaW7JmJ/22VagUsRwtDtPAscWD5xXXG0o1Pb+RFGgnHAYeJhtvMfis1i60+GNKOR6mwuQEEaMabRFwwaJUCByT1jt6deihBLCaadxuOZrzlChDvuGmsje7oZKSBi1WstNcGsaXqtKCjD2qDlZ7mRFmzKIGG7gSpUL342wYqTPdZeae+qLUXBpCAWfmh5gqgcKcWsOgruyabxO7FGbYkfSiGeb2oiZIyzbzcdNFKEB+7I9YHFD5TzSyIskNCqkP43pizRhFTUF8aeEncYg/pgwdjf8+6KqH14mDBC7DbAiGS0uD0GSkgKRuxUJQoCDZeGBoQrR5z7SIAnDGadDxXmPbhNtGG53u7SXL1SnAQ2VIgwnMpaVCENE3g2VIlwEHlJ9c0KBkD8i6UsXE08xOCQNyzto0Jm3IlgAnBSIjK2oJKTfX5L7NQx44utsyFY6WrqksYIJDsIDBUPiB5OrR6U8TXjOI775JCL8DBYj8ZXQ3TxwbagUYbjjjVqRizbdSg21E8bFJ6aISkJqr2K8rRjfSxtf7PMM/RRhuO70qmqllkVvDxNWrH8XLSHa04yXFKCRHiRI5+XQ54j43WgRf2xKuBvhUbsMPeq3xvgpoSVbMUrgGK4vqnOaTpkNIyuqsnZWosf4/S5AR0YsHPI8Jxc9/uHEol8SOcYXA0QXn0yACC2ioRrlt57UJIowvE+N2r6BDuqmbuBncSdpQRRhuB+DGuPjo8gPxCkTDM6nKYoiDCspxwNMGB4pKO2aVt8CVpMowuCu8zbe+k7ZML7nqVCC3f432pfuHPKuWeLA/AkiPLMb7n9zjI8sJDXUkrtp69I3cxqiDebXUnNHl7PRvxPmEBn2wqsQtrbDeBs1yyODr0HYah9Ww7fZc31n6pbpKoRCbZNfD4x0LUK+0oSIkN3I4bLun7DiLn5NyFiaUBPylybUhPylCTUhf2lCTchf1B0l90VI2lC9yn0nhAAbZ0fviboPQgifiWeSa6d3QhgskFnUQQx3Qggv0RVTXue+F8L4Vvy2fLrZvRDGj6A274RQjoeasGlSE95LP9SEmpC//s+eRhM2Rf/nfqgJm6ISQvzIFk3IVJpQE/KXJtSE/KUJNSF/aUJNyF8EYXxasiZsijQhIuR4U8wFacJ7JpQerasJmUoTakL+0oSakL/un1B+OkBKiJ+MoAmZShNqQv4iCEfRFU3YFGlCTchfmlAT8pcm1IT8pQk1IX9pQk3IX5pQE/IXcZfsLrpiLQhCjo8GuCD5oUfpI7mJS8fS7+Ip+WEr6Ynca/nSpvS7eEo6VyDbFSQ/M4ffceRVtChyQPAI1VhBM80/PgDODeyG0nNxAKbpQ2KX+BK/RztU0kF9IHfhmbnA8KzuitpD7rjqUeG0Yy+5FBxY01hAq+WGzyAPKI4eeo7x43N8kDWspAPnG6Xluv9mDDdzwpMMvJHvjw43PUD4P1WCkr45levo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data:image/png;base64,iVBORw0KGgoAAAANSUhEUgAAAOEAAADhCAMAAAAJbSJIAAAAe1BMVEX///8AAACVlZUoKChLS0uEhITCwsL7+/uioqL4+Pj19fWKioqqqqrw8PDPz8/a2trn5+dqamrh4eHIyMhlZWVgYGB1dXVRUVG3t7cNDQ09PT2ZmZnS0tK9vb2lpaVDQ0MfHx8YGBh5eXktLS03NzcjIyNBQUFZWVkrKyt0gmimAAAKjElEQVR4nO2daXuiMBCA68EtiuCBYlU8av//L1wrkotADlAn+/B+W7emMyWZzBXy9fVGwmmazQ+X62awyc/btTWxY+edv/+1RN/BdlDluNjPvE/L1gGRe+BoV3I97T4tYEuSRYN6Bduh/2kptfEmI6F+D1bRp0XVI83l9PtjHn5aWnWSpuXHITDMtHonNf3uXKafFlqFWc7TIb+drGAYWKfFL/8xflpseYZV6RfZLiTmoR+lVnWPvBhicTx2h7haM+4PhpM1q6MRM9X/oYUe2w2OS3za0D+dvk9QXSJ6D1zyHx/Gd3PqC8O3SNmCkFLwnEh8xaft7v7lMrYi/NURNqKMTvZSCVvinEnLKJqgxPcCUsXvF0rYliUh5+n5WWjft8CJSNtvUkX5P827yaoWI7khk9r83ZgwqiOo0UZCKDh5fBKTC+zUHO6GF/yjy3eIqw5pRu825u7BuJSRHMwF3z9T3wfICgvoPj4IBgyT5gEi4ilCjKamWLzCha56p0dBhBTjH128QWJV8BwbP/6dVhQU+2TEdwSG6QNg4fLHDIs4CorjIwv96OH1IityRbIVG/aSp+FNYRhoDzFltNjxFBxshePYzFyHwxhJFj/+bfEUlJl62CLLeO3vAz+ywlnzuArK7OTYnsIyp/gvX2xkCU8/uUwMHgqS7+blpVSr4oMJX0OZqGGGflrgILwVvNs/Ey2cXJT0Uyl9dVDeKVJozH5AsZIaDJtlQNMUhRDu8wO+hnLJQoedEADA/kv8/IS7DmUzvihZZ71KYGXwNl1+MuMoeJEth6JAWuwCvQsUB+IIkFP0jRtGoEB2a/QSaXVA6UCcJqtGFvLF3hB9B4ypQQ+MiI6Y1P5VJbuEImEwKakNR6LwRiqoVuVFcQmY+AIpQuYeiBzoTdGJRm47mCpGzboJs8VxsF260iamBBlTMH5bKVDeUXsMss1QUm7ICTl2raEr/tn3UAq06ci6w52lXWU54VkatFt0VIeHt1ugHbqjYACV98E0vSGJulk3uAqpvM+8CrS3dxPu4MAETHMmcrPF+VAZUHAJJ++NM4CdDDcvR5PLerwDnGrrxDQg0wxmOyRMTRcLES9DMMHT19e+lCnvwKtBKeEcUEMmXojt92gfjQWqVxFF+e2zuLj4D2Y3/CPrTCxstc6dSNYVeJq2tfA4lwwmdCrAiad2BpBoVgDWjoELiO3SuLinFlwbJu6bbWNOsZnZgPFJS3Bmv0WUSAwCbBX+gRuatMvTONk9uIJ7hFQxRtOfDIliB5jonoToa9PqgfWJzj04UQUJKaFGOiM+4q8fnC9APimGsBPqu2JEHksA5a+RkE33ik+RakUFk0SsMibEVFmLPlWLA7hRIDxyqsmfKqDa2EEryDTsreW2/il9+gn0cYsvtt1LQtodc7oLnDtawabkHQtSUzu2DRWwkUEwjSaNqQi27WYEdpugoJtnG48gMBquwfReCIjWehrCNqIEd4/L0tBwbsgR2Se2qoZbWD3PEqRqGsLpYJPGVtMQTheiNL2GBb2GkOk1LOg1hAzS8BxYtQS3/0FDOXoNAdJr2GsIn15D8zVMNiMFclCtMz09PT09PT2yuIexCj8mVNVoKu+IEmBMVQbRa9hrCJ9ew15D+PQa9hrCp9ew1xA+vYbma8h/M+T/pKE9VAPOq9l6enp6enpeiBengXVanYL9Dtgh7U5w0lVOODCHzKyudSGVK48GxYsGQR6i1MCrccJv/8tztK98BQfA3l2iTc1rrwvGppwCqseZNymo+N5WkIhvITXjsFotgif4x8XoiZqJFTTyPNATh7xap4nA2I3RkbwqF9hNHQo07hMkF0MfYVj11OqAfFdeAwoJ08unZdXCOYo1Qxi5EmsumuEjuHIOJmo5709Lq4PsVlFgoHsairUiAfSiUlkUDyOcxCNCo+a+pzog3XskiZTTjenmDctvRbFACvH9cwJOYq1IjuZFidJud8HIPOdbcR1Cu81RAkVbCuuqQykk4/uS1plTR3aaJ0NrPkw6MGy+WCuSdhHiLDgcr+OhRNoufV5uf+zgaMBBSUP9BL/z5aN3bq6aLbJD2r/2RzqVjOmmxS+a/eJxBG/Sojbp1u8P5V2eV0uLt9DRRnutIFLrp3gZyKOd+I5uzEhNC5rNT7dVkXctdw3aIb5bGarhIVYDupYW3JF/iJqXYsRrzlj1FfS4+sO3ds7id3VEPnqPMOK7vvX9cTx5Ru2qtOwaqUPntzjVCVpQvxD5ubFW2YUwl1JQ473Wvls7dP2M515nf3cY23SGSGUU1V/I6rsNaa4GeTlXoz5o8xj3NWMSKC/COGgqFzSlQ2qjgUOLjHTdakGsFQNDW1BVbpS17iHexdAvRQuiKLUnGAmjzubx4rz+m0vtJuVdw6hKa9CbrhpGKlgIZkSjKzm2NRMNYa1gW/md3pue6ttyEGIfpTlsvcoEYDwSnu8x2Oyl/2SJJaGe3LazE4wxTvU2j13FPvzI6uck4slZyCYn2lRYuL2lWo5OmK6QJTsvXblKjL9zZf0i+SUd1VtUxE+QaHmsfjy17WTmyz29eLKUr5NLvv39QSj1VzsuM/t1rYX+dL9SCS9Vrw2WnPeDwe9iMlVJWoXF3Gz+y8TfllqK5x7JKhsHhdj1bvKt7HsWNSrqz9Jg+edKFtfdbweb7TxLKoY5mk2CW66o3d0w6FRXI655byJfr7JkFofVJRbtF2g5FQ1epV29nGy/1O17uFArGpccdG/cUSw7lGxGh9tqOEm/k10cep7jp9SqLuqgxCrIT6l7Wv+yw0jz0yLPGkub6XryM2MMixN4qicTa9m27DT6lvIjlCgCMYmQSoZbBzdCCUMfVQqZFEv8fFbddG+Ew7wLaRCFVIpFGw6XDo9r+Jm8XyGmMJ1K2XAOi457xEL3LP6lcjwLvTUZITnWk1e4Ugl7F4wmz0Kvpz/A/mWeYpwpuYk1lIVevUkxdl/c1r+z8rYalhUmZY/pPjmzd5xa8JOg3ZIs85LiQxgUl8B+43G+WfYjFqmOcotW6bW5pe8/chImw7FYMh7lJi3ZiXJe7acfa7MJk2yp0uVcUIZYEkWpg5VGH28i8qI0mx8UHAJ0U3pjOSM/nNwE0jFaf2YP53JrE/Uf1jo1ayudAW3h82c7ex+clhepoknVqbnMg3Rqxik2x4uTdOIOrcXtwG4tqA/YoT+/fn7FacIW8nFLCf2kj0AnpgRMCI0brWjVN8aeeHaYRYnLV0yGxIwFyIGNIbAijFNj4GGLAlZDvMkxmTzNdprPwzRg5vh/GLfN0MN5lW2P6MdiSt/mvebrCeO6EI3OTLbN2FcrTGv1YHQ38EhQAeNgE305TJegkacP/2CCJKKbg2kHM/ZEPlOkI3Y9j3ZZDTz0VMBYTNI3o2ugBh56KqA1zMn/ohOwG0gBrwr0vk5NRabAZqrrTatBmZPh/6Eh7V9TjfHMEjU1uKCb/6mOnvqNxChoc0I14jJt8+bdT1JAlyeomjTjlBt4Vv0BnRmnrAnjtqm3esOAyqJuqE44j26eMTW4oPJNF9pvoXPIhrrefk4qwRz0pXNRjSfO4EK/Y4h5TPROYqjrTdtLxpjQ73YZvUqGf1ZAgLkPdQH9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data:image/png;base64,iVBORw0KGgoAAAANSUhEUgAAAOEAAADhCAMAAAAJbSJIAAAAe1BMVEX///8AAABRUVFkZGSjo6P8/Py4uLjIyMgkJCTe3t7x8fHr6+u1tbWTk5O+vr6Hh4c7Ozt9fX0ODg6vr69wcHDQ0NDi4uLY2NgrKyt0dHRaWlqYmJioqKjS0tJFRUUxMTEaGhpISEiLi4sYGBiBgYEwMDBeXl44ODgLCwtboNHSAAAJFElEQVR4nO2daYOaMBCGRYkIeK0HHuBtu/v/f2E5hA0QMhNEQmjeT+rSdB6BZK7gYKClpaWlpaWlpaVVlLObr4Op5RHZhnxAIZMTHI2XJk8r/qhXIubKoHXcyraoYVlGSZtencR1GdAwzm5/rlSfBWgYV0+2YU1pzAY0jO+enMNdFWB4L8q2rRndqgkNqw+34pwDaPzpAeDgzCM05rLNe182F7APd6LJJ3w42ZFksF7cZ7OZ7/sS7RXXkE9oUN7bKf3sKc9ccZEJQBj8HpvesROnerzuyQEAjfvrQPLr2k2lWiwqkDCbatw0+FjKtFdcIOEhPXKUfqJYXAUSzl4HZvHVgTte90T2AOH6ddwl/cCVa7C4/gKEp+SwWfGcqqOAD7hPHFM3fX9Vz1H1+IRfyVFZkmos19paOvIAXxNnthSeJRtbS5wA2DCGg2itd655YNU04hDacQT8TN+qtlK85Fa7pkkQsc3eY1cK4jqdmpFOVYDH5O/feeBqxVTuevQ9+Xnsz0+rKx46qUpkDBMLswgyXDnAM2PR0dj12Rn3YMvgS5Pev34dnNHwSve035UCiFt2bdLAMPsLvFKwroVjVy7VwfaWM2yRGvZr9Qkagp0671Dm/DQ7/8Q2TTbT7P5xMs8cSF2QytT5pTNnMZTj7U62S98498xQ/qRBqmdkY/RZo+voF/E31wiuFH8qCQ3zs+Zi5dGTnr1LtEyNXEIzIi9GWcm+Tp3T+j58ZDmnkLRsrgWNcWWQZVp8mIBn2DZ4nh8vO7LIqLw8nqFlrbJCl5xEWWvitnDvhJEDIcxE/w4aCkgVgCvNhzQt2PGI69pO2RMHk9yEDygt91EkNM4hICkXo+CZghtkGkmcKUPlBoVw6dqU7YNne6ZjS0lWFpkxw/t3hnnwPMEts4ZatUDDElBZSwWtFAPG9V7U52GYqugyKeiIGInRcZTT5eMsbM0AuxLZiJGqndJEt4+zsIUiRPkjUPlDVk2VMauUBS72sZb8QWQ1PDz5ZiXCXKTgLS0rX8NY+srChej84sDft8zcmZvh5TLc+Dth95aXCxb9+he8MXDXAVPEpHyspSnIyC9ZJMKGBS5njC9xsFRBISp7iEXTUKdJpAnalsohfmrfhQ7jKjuKnMYbghC5koX/7aFqCNxszJDHrDdMBMYDpvjkK8MPV3HRz+vmhJ2KCvzVjcNYjC7sEXISaGwjzLOI8GorhqvsKRxivzKwSyGSkDcS/JSMqZ8P5nhcWKPAjq9IYtG5W3AixvXLFtwVFvm9kRVvkJfWgoY5QTr/7Z9vVYwrJ65IyFItlFyJVeM2crzdeG6/ubeIt76iTyKKsCtZsoJwlxaKUHQxcwZUHfWNXDfgUeI8XRQhei4kzjZY3HJTUzgbHmdjt9blCqxkD9SgYNdeqBXG43Ls8WyULT1Z6jzNg1+H97EneDodaBZEjQfczLH2iDxbcdGJb11SyDD+XIS8U6BVCxnygKMYqCaoUtZ1FV/ZJZ9LaO0HthAgAzIoUR0Jkawu55UnUer8u/ipUJAIfvuoq9Q+D0PxHRtE/Zaxte/Iyh8IETqP8qjihIn46SiE88DavHhgOJVi6w4Q90wEJmh+DukOD8DcnsmQmA8HZMlE0gb8FlpE0gBLKOb/AZUQkT5XvnuE8I6whGI5U747IlRU5n9ZCLOwhIIbUbh3j9DOK27p74G4ebCEgnEY4fU+iDmCPAsxngOWMICHyolz+wRicTXvRsSsOlhCwb4hUp1kRkzwUggFdy2SyghKKGPaJmGNfowv1jgH4Wisw4SsOnyNDaxtEYrePbHcQkJqVCc7SROalrWlfWbphGF8sMhc1O9nvQIBTRgFr/RS2yRh/c0a3nxtmut57eQyTRgt8HRY0CRh7Ubat9v+2iJ8rxCcgNaDbYtQvLfN2c1nmwk1B3v74Wy+E85RtkUo1FNjW36Wvctc9nSz9fIwPYlgtkWI3tnnPguplTSyzBUolxv0xNoW4TfWoHKGLGEpejjoYKUtwj/1CfeRHSX/Bh2stEWI7nlg5ErPrO1n6GClLcLHG4TGiJHcRXuobRH+vEPIUucI0akHLCE6WHmXcOebpsmM5DKNzEhNE6Jd+XcJY/Fb2ZN5vWlC9E6cRgj5TcJiyWAsITrv3Qgh3yqxhD6WEB2sNELIr4aJtTtgCdHBSiOE/HqyWGiOJUQHK40QcpPwG7F4p6OEvNYCwT52LCE6WFGWEL2ZSllCdLCiLCG60q0sIa4v6iOEk9v5RjebfIgQ7co3Txi18NKOav8II4eR3q8nm5DeaN5DQme3pqs7RUJ/im317SShO58NC+0ARcJQ+5GJeRySDELILNZADMKYspuEUB+FACEiESiDECq3qX8OoW7HzhJi+l5jQYF1Z69S9xCKv791Hx+CvUpvh2Cbvt4OSEp49Cx/8/K9rq0SxuJ37uGSUMSLlbxJXtvRCuMkr93yQd0hlLH7vXFCbhs0M93tTsdNaFqxCDVOyN06yCxZQI+uwKoiu9s04YDz7LCK0qFqhAtOf+mEaYRqhLznIbBrMn0iZNdkNKEm1ISa8B3Cb9d16Yijf4TR89To+p0m1ISa8P8kdC3qsSZFQr/WEyS6Q+hY/ihfWisShrotpqJPHugMISNxxSCMdFWUkLFht4JQ8AGYnSFk7KHThJqwY4Sv+/Dy97k+bUqE19P8Pkof2qUooWtHSnKMjp29Ibv4pUd/rghh4Nk5vbLlpTflz/P/rruEDQl+ZoDqhHBDkybUhLKlCTWhJpQvTagJ+0/I+OeKERJCPZ2mSPjF/McKETrb4JB7umeR0DDOz3Vpq5EyhFb5OYdlwljnfOeLMoSM5+VUEBZ2jGnClqUJc+oZYbr7fXXbpL+vtacI/fsoe6ySooTeehpqHter3Pj1NCrPkfjVNN4WTuxx/CbfrK8MYW11mDB7SVJFjz2Pf8OClDRI/pb/KP7BC+jH31oWRYj6BQP1NKFOHOZXKNQTfQ41oZrShOpLE6ovTai+NKH60oTqSxOqL02ovv4vQt5vdairK5WJ2oz6qE3z2UQtrc9o2HcNZE94H5cmVF+aUH1pQvWlCdXXwOy7ZDuNWlpaWlpaWlpaGP0DSlPDy+V+wOUAAAAASUVORK5CYII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0188157"/>
              </p:ext>
            </p:extLst>
          </p:nvPr>
        </p:nvGraphicFramePr>
        <p:xfrm>
          <a:off x="307975" y="557273"/>
          <a:ext cx="9425778" cy="579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59266" y="1074694"/>
            <a:ext cx="3295289" cy="611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2080 заявок</a:t>
            </a:r>
          </a:p>
          <a:p>
            <a:pPr algn="ctr"/>
            <a:r>
              <a:rPr lang="ru-RU" sz="1200" i="1" dirty="0" smtClean="0"/>
              <a:t>принято и обработано филиалами Фонда</a:t>
            </a:r>
            <a:endParaRPr lang="ru-RU" sz="1200" i="1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693435" y="982527"/>
            <a:ext cx="324000" cy="794319"/>
          </a:xfrm>
          <a:prstGeom prst="rightBr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dk1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5693435" y="2755097"/>
            <a:ext cx="324000" cy="468000"/>
          </a:xfrm>
          <a:prstGeom prst="rightBr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dk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9265" y="2767117"/>
            <a:ext cx="3312000" cy="43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23 конкурсанта</a:t>
            </a:r>
          </a:p>
          <a:p>
            <a:pPr algn="ctr"/>
            <a:r>
              <a:rPr lang="ru-RU" sz="1200" i="1" dirty="0" smtClean="0"/>
              <a:t>отобрано на участие в конкурсе</a:t>
            </a:r>
            <a:endParaRPr lang="ru-RU" sz="12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32587" y="4405637"/>
            <a:ext cx="3221968" cy="504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b="1" dirty="0" smtClean="0"/>
              <a:t>Модули обучения:</a:t>
            </a:r>
            <a:r>
              <a:rPr lang="ru-RU" sz="1100" dirty="0" smtClean="0"/>
              <a:t> Менеджмент </a:t>
            </a:r>
            <a:r>
              <a:rPr lang="ru-RU" sz="1100" dirty="0"/>
              <a:t>и </a:t>
            </a:r>
            <a:r>
              <a:rPr lang="ru-RU" sz="1100" dirty="0" smtClean="0"/>
              <a:t>маркетинг; Оценка бизнеса; Управление </a:t>
            </a:r>
            <a:r>
              <a:rPr lang="ru-RU" sz="1100" dirty="0"/>
              <a:t>человеческими </a:t>
            </a:r>
            <a:r>
              <a:rPr lang="ru-RU" sz="1100" dirty="0" smtClean="0"/>
              <a:t>ресурсами; Правовые основы</a:t>
            </a:r>
            <a:endParaRPr lang="ru-RU" sz="1100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818555" y="4238449"/>
            <a:ext cx="324000" cy="838376"/>
          </a:xfrm>
          <a:prstGeom prst="rightBr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1047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075318721"/>
              </p:ext>
            </p:extLst>
          </p:nvPr>
        </p:nvGraphicFramePr>
        <p:xfrm>
          <a:off x="338800" y="1581144"/>
          <a:ext cx="9350507" cy="48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503" y="6355688"/>
            <a:ext cx="555213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3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AutoShape 8" descr="http://www.iconarchive.com/download/i90479/icons8/windows-8/Diy-Hand-Planting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iconarchive.com/download/i90479/icons8/windows-8/Diy-Hand-Planting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://www.iconarchive.com/download/i90479/icons8/windows-8/Diy-Hand-Planting.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61409" y="168275"/>
            <a:ext cx="741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/>
              <a:t>Реалити-шоу </a:t>
            </a:r>
            <a:r>
              <a:rPr lang="en-US" altLang="ru-RU" sz="2000" b="1" dirty="0" smtClean="0"/>
              <a:t>«Startup </a:t>
            </a:r>
            <a:r>
              <a:rPr lang="en-US" altLang="ru-RU" sz="2000" b="1" dirty="0" err="1"/>
              <a:t>Bolashak</a:t>
            </a:r>
            <a:r>
              <a:rPr lang="en-US" altLang="ru-RU" sz="2000" b="1" dirty="0"/>
              <a:t>»</a:t>
            </a:r>
            <a:endParaRPr lang="ru-RU" altLang="ru-RU" sz="2000" i="1" dirty="0" smtClean="0"/>
          </a:p>
        </p:txBody>
      </p:sp>
      <p:sp>
        <p:nvSpPr>
          <p:cNvPr id="9" name="AutoShape 4" descr="data:image/png;base64,iVBORw0KGgoAAAANSUhEUgAAAOEAAADhCAMAAAAJbSJIAAAAkFBMVEX///8BAQMAAAD19fUBAAVAQEBFRUX4+Pg9PT309PT8/Pzf3+BDQ0Pk5OXn5+cjIyODg4NtbW1jY2PNzc2goKDExMRpaWksLCwgICCzs7Pb29s2NjaqqqrT09NVVVWRkZFNTU1dXV14eHgWFhbExMa7u7t0dHUuLjCYmJjOzs6ioqJ9fX0TExOJiYkyMjIaGhqqQdeqAAAJuklEQVR4nO2da2OiOhCGZbQqtCJWXSuiYluttbr+/393wh0mE6RdK4Mn74dzqkQ3j5PMTC6EVouXBgBu3XX4XQnCZd11+F3ZANO66/C7MgHmddfhd9U+wqH4jru26qnKL8kawrr4zgr+Nhrx0TdbBYAPOBUKeIDeaJhcgOfiOwv4yr8U/XJh3rJGV9cIUKvswi7/8rn50WOBnOeqYNQ5wOuNK3R12cdiFvMMi+yFacBL++ZVurbGAMNcT9vBLHvxeh/x/wCwEmEi9qgnOKe+dQvwp65aXVVfYUCIufYAveSCAYZdV6WuKx9gkvwtfEvSZh2AbavR0T6Vfc5igvmYmE100E1dNbq6xJjJGGQvI7uJOHInbTSQyM2e8Hvj2YEq2lTth4/Eu6gT2vvmpqhWi0w+84S9qcjwoNk5apkeTzPBB93B5aIstJzQ002BzezP8QC1zt52FeAZTnOS8BPAcTQnPKXtQKhd7hdwT+Fbq21todHK/uWKdbCeI47F6d3OPib+O4HzaTwYfK5n4MQZ99IPSn6cKEd0Qy0nzmleuYsIFHP79RFR+utl6j1GsI9/I8uDh+jtpSjz573mzGb6FFV2VJUxrK/leptz9MH4c45I0lKNwY/+2Oxr9y7rwAkIif+Nv5lGWu5e/DpG9KF5HjAwHo/gZwWDgRAwRPzBjLy99aI/itMXwS/HI/jZKaAY6+TH59/VHGehJhMjfiV8EeT4x1+0kQa7pyGHoZMJRcIfzxuZ4OG3xiyWoeYFQCNxgN/XQJ41NFlM0qwQ4cNPv8gFOSjgJYw6ZMO1bOjKTdKSG+7tNSkCGuDgEuZyPtl7U5xMS7LlJunC59Uq+lNZC0xY9KX2YQWxZk65myUMNoaak9GwDqiRQv5qew35bAD80sGPL7nhPYOQv1M10qBNTgFFEpG5WurxxwTzWIvRL1a9mqwjJsxZaY/sGzJ21Vax8fL2kkGwmGLAbmahNciEosRfxQSh+FwfzY46QBe9pTaYMHMWHsUXFPGVTtUrxnwTZ+I1SAqGWU9yFYCikLLe1qyfp3eIFODW2mMTrtJLKxWgAerkfJqtXqAXdamPTZh6hrnShKVpz2vQTgM7WiJN7d6A4IJcbMJZuiyGE4FiOaURrU1yzX17Y7Bm4WDCU+JJH0tMWDrCEoijle+vRjBkANgbYsI0dcYdFJV7U+eovWOc5L3fhKFcWwzYTy/55YQlEwFJGgj7WyBckBQMM9/3UUpolOzNS3IIDoSmFAzTnmOdLxCqh32cCD1swiznGpQ6GlF0rfxWToR9TJj5BpzrSITqWM6IEKdl+ZGh9XIP/fCETZgPcqUBX5TdKr+WEWEHmzA/pfJ8IVqoJyeiLgy1b4W2qJFhTjhUorJlM46HKOB/lRS5jUaY8JCfnSh3NSUtMFhZtG17UP/8jDwyLKaRz2Vji0bsA5qrg2Eo9QBYlK2/BVYQTjwl7/ilHuM3woQ4aYEj3sjbU4XE2r1kNUnTF/JS5uBNMRNVf6CrIOuvcmSYCU+HxxbcWU3YMSoFwzNVarCQGIHDclkVSXP5dL3bu8KkcLA6U/8kdiVZ2DawcOZujyg52EBOH15h/xRj4UYaLSy9+OvtQMK055thcPncd8aNgAtFzvZGZjr6X56L4l3PtAd2o24LwdMXMmd/tJ82IayrNC4f/BlJr4tXCnvJXrw66/w9vV8gTDjj6SZn2N04e2/ebg7iJRsmiC/REGgamTRdtDFPp/WWw04gtcqn7HOI0Yq3OekHhNGw3gqmWcMl/XfO7fapImGy/rcGaKe+dJNs1OQ8hsKDQyVivBVvAsf0s9k+P9jwtaE0n680YrQ+ccjGx/kNRrDim4SbfrWuGN/o46WDq+LCaW7JmJ/22VagUsRwtDtPAscWD5xXXG0o1Pb+RFGgnHAYeJhtvMfis1i60+GNKOR6mwuQEEaMabRFwwaJUCByT1jt6deihBLCaadxuOZrzlChDvuGmsje7oZKSBi1WstNcGsaXqtKCjD2qDlZ7mRFmzKIGG7gSpUL342wYqTPdZeae+qLUXBpCAWfmh5gqgcKcWsOgruyabxO7FGbYkfSiGeb2oiZIyzbzcdNFKEB+7I9YHFD5TzSyIskNCqkP43pizRhFTUF8aeEncYg/pgwdjf8+6KqH14mDBC7DbAiGS0uD0GSkgKRuxUJQoCDZeGBoQrR5z7SIAnDGadDxXmPbhNtGG53u7SXL1SnAQ2VIgwnMpaVCENE3g2VIlwEHlJ9c0KBkD8i6UsXE08xOCQNyzto0Jm3IlgAnBSIjK2oJKTfX5L7NQx44utsyFY6WrqksYIJDsIDBUPiB5OrR6U8TXjOI775JCL8DBYj8ZXQ3TxwbagUYbjjjVqRizbdSg21E8bFJ6aISkJqr2K8rRjfSxtf7PMM/RRhuO70qmqllkVvDxNWrH8XLSHa04yXFKCRHiRI5+XQ54j43WgRf2xKuBvhUbsMPeq3xvgpoSVbMUrgGK4vqnOaTpkNIyuqsnZWosf4/S5AR0YsHPI8Jxc9/uHEol8SOcYXA0QXn0yACC2ioRrlt57UJIowvE+N2r6BDuqmbuBncSdpQRRhuB+DGuPjo8gPxCkTDM6nKYoiDCspxwNMGB4pKO2aVt8CVpMowuCu8zbe+k7ZML7nqVCC3f432pfuHPKuWeLA/AkiPLMb7n9zjI8sJDXUkrtp69I3cxqiDebXUnNHl7PRvxPmEBn2wqsQtrbDeBs1yyODr0HYah9Ww7fZc31n6pbpKoRCbZNfD4x0LUK+0oSIkN3I4bLun7DiLn5NyFiaUBPylybUhPylCTUhf2lCTchf1B0l90VI2lC9yn0nhAAbZ0fviboPQgifiWeSa6d3QhgskFnUQQx3Qggv0RVTXue+F8L4Vvy2fLrZvRDGj6A274RQjoeasGlSE95LP9SEmpC//s+eRhM2Rf/nfqgJm6ISQvzIFk3IVJpQE/KXJtSE/KUJNSF/aUJNyF8EYXxasiZsijQhIuR4U8wFacJ7JpQerasJmUoTakL+0oSakL/un1B+OkBKiJ+MoAmZShNqQv4iCEfRFU3YFGlCTchfmlAT8pcm1IT8pQk1IX9pQk3IX5pQE/IXcZfsLrpiLQhCjo8GuCD5oUfpI7mJS8fS7+Ip+WEr6Ynca/nSpvS7eEo6VyDbFSQ/M4ffceRVtChyQPAI1VhBM80/PgDODeyG0nNxAKbpQ2KX+BK/RztU0kF9IHfhmbnA8KzuitpD7rjqUeG0Yy+5FBxY01hAq+WGzyAPKI4eeo7x43N8kDWspAPnG6Xluv9mDDdzwpMMvJHvjw43PUD4P1WCkr45levo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ata:image/png;base64,iVBORw0KGgoAAAANSUhEUgAAAOEAAADhCAMAAAAJbSJIAAAAkFBMVEX///8BAQMAAAD19fUBAAVAQEBFRUX4+Pg9PT309PT8/Pzf3+BDQ0Pk5OXn5+cjIyODg4NtbW1jY2PNzc2goKDExMRpaWksLCwgICCzs7Pb29s2NjaqqqrT09NVVVWRkZFNTU1dXV14eHgWFhbExMa7u7t0dHUuLjCYmJjOzs6ioqJ9fX0TExOJiYkyMjIaGhqqQdeqAAAJuklEQVR4nO2da2OiOhCGZbQqtCJWXSuiYluttbr+/393wh0mE6RdK4Mn74dzqkQ3j5PMTC6EVouXBgBu3XX4XQnCZd11+F3ZANO66/C7MgHmddfhd9U+wqH4jru26qnKL8kawrr4zgr+Nhrx0TdbBYAPOBUKeIDeaJhcgOfiOwv4yr8U/XJh3rJGV9cIUKvswi7/8rn50WOBnOeqYNQ5wOuNK3R12cdiFvMMi+yFacBL++ZVurbGAMNcT9vBLHvxeh/x/wCwEmEi9qgnOKe+dQvwp65aXVVfYUCIufYAveSCAYZdV6WuKx9gkvwtfEvSZh2AbavR0T6Vfc5igvmYmE100E1dNbq6xJjJGGQvI7uJOHInbTSQyM2e8Hvj2YEq2lTth4/Eu6gT2vvmpqhWi0w+84S9qcjwoNk5apkeTzPBB93B5aIstJzQ002BzezP8QC1zt52FeAZTnOS8BPAcTQnPKXtQKhd7hdwT+Fbq21todHK/uWKdbCeI47F6d3OPib+O4HzaTwYfK5n4MQZ99IPSn6cKEd0Qy0nzmleuYsIFHP79RFR+utl6j1GsI9/I8uDh+jtpSjz573mzGb6FFV2VJUxrK/leptz9MH4c45I0lKNwY/+2Oxr9y7rwAkIif+Nv5lGWu5e/DpG9KF5HjAwHo/gZwWDgRAwRPzBjLy99aI/itMXwS/HI/jZKaAY6+TH59/VHGehJhMjfiV8EeT4x1+0kQa7pyGHoZMJRcIfzxuZ4OG3xiyWoeYFQCNxgN/XQJ41NFlM0qwQ4cNPv8gFOSjgJYw6ZMO1bOjKTdKSG+7tNSkCGuDgEuZyPtl7U5xMS7LlJunC59Uq+lNZC0xY9KX2YQWxZk65myUMNoaak9GwDqiRQv5qew35bAD80sGPL7nhPYOQv1M10qBNTgFFEpG5WurxxwTzWIvRL1a9mqwjJsxZaY/sGzJ21Vax8fL2kkGwmGLAbmahNciEosRfxQSh+FwfzY46QBe9pTaYMHMWHsUXFPGVTtUrxnwTZ+I1SAqGWU9yFYCikLLe1qyfp3eIFODW2mMTrtJLKxWgAerkfJqtXqAXdamPTZh6hrnShKVpz2vQTgM7WiJN7d6A4IJcbMJZuiyGE4FiOaURrU1yzX17Y7Bm4WDCU+JJH0tMWDrCEoijle+vRjBkANgbYsI0dcYdFJV7U+eovWOc5L3fhKFcWwzYTy/55YQlEwFJGgj7WyBckBQMM9/3UUpolOzNS3IIDoSmFAzTnmOdLxCqh32cCD1swiznGpQ6GlF0rfxWToR9TJj5BpzrSITqWM6IEKdl+ZGh9XIP/fCETZgPcqUBX5TdKr+WEWEHmzA/pfJ8IVqoJyeiLgy1b4W2qJFhTjhUorJlM46HKOB/lRS5jUaY8JCfnSh3NSUtMFhZtG17UP/8jDwyLKaRz2Vji0bsA5qrg2Eo9QBYlK2/BVYQTjwl7/ilHuM3woQ4aYEj3sjbU4XE2r1kNUnTF/JS5uBNMRNVf6CrIOuvcmSYCU+HxxbcWU3YMSoFwzNVarCQGIHDclkVSXP5dL3bu8KkcLA6U/8kdiVZ2DawcOZujyg52EBOH15h/xRj4UYaLSy9+OvtQMK055thcPncd8aNgAtFzvZGZjr6X56L4l3PtAd2o24LwdMXMmd/tJ82IayrNC4f/BlJr4tXCnvJXrw66/w9vV8gTDjj6SZn2N04e2/ebg7iJRsmiC/REGgamTRdtDFPp/WWw04gtcqn7HOI0Yq3OekHhNGw3gqmWcMl/XfO7fapImGy/rcGaKe+dJNs1OQ8hsKDQyVivBVvAsf0s9k+P9jwtaE0n680YrQ+ccjGx/kNRrDim4SbfrWuGN/o46WDq+LCaW7JmJ/22VagUsRwtDtPAscWD5xXXG0o1Pb+RFGgnHAYeJhtvMfis1i60+GNKOR6mwuQEEaMabRFwwaJUCByT1jt6deihBLCaadxuOZrzlChDvuGmsje7oZKSBi1WstNcGsaXqtKCjD2qDlZ7mRFmzKIGG7gSpUL342wYqTPdZeae+qLUXBpCAWfmh5gqgcKcWsOgruyabxO7FGbYkfSiGeb2oiZIyzbzcdNFKEB+7I9YHFD5TzSyIskNCqkP43pizRhFTUF8aeEncYg/pgwdjf8+6KqH14mDBC7DbAiGS0uD0GSkgKRuxUJQoCDZeGBoQrR5z7SIAnDGadDxXmPbhNtGG53u7SXL1SnAQ2VIgwnMpaVCENE3g2VIlwEHlJ9c0KBkD8i6UsXE08xOCQNyzto0Jm3IlgAnBSIjK2oJKTfX5L7NQx44utsyFY6WrqksYIJDsIDBUPiB5OrR6U8TXjOI775JCL8DBYj8ZXQ3TxwbagUYbjjjVqRizbdSg21E8bFJ6aISkJqr2K8rRjfSxtf7PMM/RRhuO70qmqllkVvDxNWrH8XLSHa04yXFKCRHiRI5+XQ54j43WgRf2xKuBvhUbsMPeq3xvgpoSVbMUrgGK4vqnOaTpkNIyuqsnZWosf4/S5AR0YsHPI8Jxc9/uHEol8SOcYXA0QXn0yACC2ioRrlt57UJIowvE+N2r6BDuqmbuBncSdpQRRhuB+DGuPjo8gPxCkTDM6nKYoiDCspxwNMGB4pKO2aVt8CVpMowuCu8zbe+k7ZML7nqVCC3f432pfuHPKuWeLA/AkiPLMb7n9zjI8sJDXUkrtp69I3cxqiDebXUnNHl7PRvxPmEBn2wqsQtrbDeBs1yyODr0HYah9Ww7fZc31n6pbpKoRCbZNfD4x0LUK+0oSIkN3I4bLun7DiLn5NyFiaUBPylybUhPylCTUhf2lCTchf1B0l90VI2lC9yn0nhAAbZ0fviboPQgifiWeSa6d3QhgskFnUQQx3Qggv0RVTXue+F8L4Vvy2fLrZvRDGj6A274RQjoeasGlSE95LP9SEmpC//s+eRhM2Rf/nfqgJm6ISQvzIFk3IVJpQE/KXJtSE/KUJNSF/aUJNyF8EYXxasiZsijQhIuR4U8wFacJ7JpQerasJmUoTakL+0oSakL/un1B+OkBKiJ+MoAmZShNqQv4iCEfRFU3YFGlCTchfmlAT8pcm1IT8pQk1IX9pQk3IX5pQE/IXcZfsLrpiLQhCjo8GuCD5oUfpI7mJS8fS7+Ip+WEr6Ynca/nSpvS7eEo6VyDbFSQ/M4ffceRVtChyQPAI1VhBM80/PgDODeyG0nNxAKbpQ2KX+BK/RztU0kF9IHfhmbnA8KzuitpD7rjqUeG0Yy+5FBxY01hAq+WGzyAPKI4eeo7x43N8kDWspAPnG6Xluv9mDDdzwpMMvJHvjw43PUD4P1WCkr45levo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data:image/png;base64,iVBORw0KGgoAAAANSUhEUgAAAOEAAADhCAMAAAAJbSJIAAAAe1BMVEX///8AAACVlZUoKChLS0uEhITCwsL7+/uioqL4+Pj19fWKioqqqqrw8PDPz8/a2trn5+dqamrh4eHIyMhlZWVgYGB1dXVRUVG3t7cNDQ09PT2ZmZnS0tK9vb2lpaVDQ0MfHx8YGBh5eXktLS03NzcjIyNBQUFZWVkrKyt0gmimAAAKjElEQVR4nO2daXuiMBCA68EtiuCBYlU8av//L1wrkotADlAn+/B+W7emMyWZzBXy9fVGwmmazQ+X62awyc/btTWxY+edv/+1RN/BdlDluNjPvE/L1gGRe+BoV3I97T4tYEuSRYN6Bduh/2kptfEmI6F+D1bRp0XVI83l9PtjHn5aWnWSpuXHITDMtHonNf3uXKafFlqFWc7TIb+drGAYWKfFL/8xflpseYZV6RfZLiTmoR+lVnWPvBhicTx2h7haM+4PhpM1q6MRM9X/oYUe2w2OS3za0D+dvk9QXSJ6D1zyHx/Gd3PqC8O3SNmCkFLwnEh8xaft7v7lMrYi/NURNqKMTvZSCVvinEnLKJqgxPcCUsXvF0rYliUh5+n5WWjft8CJSNtvUkX5P827yaoWI7khk9r83ZgwqiOo0UZCKDh5fBKTC+zUHO6GF/yjy3eIqw5pRu825u7BuJSRHMwF3z9T3wfICgvoPj4IBgyT5gEi4ilCjKamWLzCha56p0dBhBTjH128QWJV8BwbP/6dVhQU+2TEdwSG6QNg4fLHDIs4CorjIwv96OH1IityRbIVG/aSp+FNYRhoDzFltNjxFBxshePYzFyHwxhJFj/+bfEUlJl62CLLeO3vAz+ywlnzuArK7OTYnsIyp/gvX2xkCU8/uUwMHgqS7+blpVSr4oMJX0OZqGGGflrgILwVvNs/Ey2cXJT0Uyl9dVDeKVJozH5AsZIaDJtlQNMUhRDu8wO+hnLJQoedEADA/kv8/IS7DmUzvihZZ71KYGXwNl1+MuMoeJEth6JAWuwCvQsUB+IIkFP0jRtGoEB2a/QSaXVA6UCcJqtGFvLF3hB9B4ypQQ+MiI6Y1P5VJbuEImEwKakNR6LwRiqoVuVFcQmY+AIpQuYeiBzoTdGJRm47mCpGzboJs8VxsF260iamBBlTMH5bKVDeUXsMss1QUm7ICTl2raEr/tn3UAq06ci6w52lXWU54VkatFt0VIeHt1ugHbqjYACV98E0vSGJulk3uAqpvM+8CrS3dxPu4MAETHMmcrPF+VAZUHAJJ++NM4CdDDcvR5PLerwDnGrrxDQg0wxmOyRMTRcLES9DMMHT19e+lCnvwKtBKeEcUEMmXojt92gfjQWqVxFF+e2zuLj4D2Y3/CPrTCxstc6dSNYVeJq2tfA4lwwmdCrAiad2BpBoVgDWjoELiO3SuLinFlwbJu6bbWNOsZnZgPFJS3Bmv0WUSAwCbBX+gRuatMvTONk9uIJ7hFQxRtOfDIliB5jonoToa9PqgfWJzj04UQUJKaFGOiM+4q8fnC9APimGsBPqu2JEHksA5a+RkE33ik+RakUFk0SsMibEVFmLPlWLA7hRIDxyqsmfKqDa2EEryDTsreW2/il9+gn0cYsvtt1LQtodc7oLnDtawabkHQtSUzu2DRWwkUEwjSaNqQi27WYEdpugoJtnG48gMBquwfReCIjWehrCNqIEd4/L0tBwbsgR2Se2qoZbWD3PEqRqGsLpYJPGVtMQTheiNL2GBb2GkOk1LOg1hAzS8BxYtQS3/0FDOXoNAdJr2GsIn15D8zVMNiMFclCtMz09PT09PT2yuIexCj8mVNVoKu+IEmBMVQbRa9hrCJ9ew15D+PQa9hrCp9ew1xA+vYbma8h/M+T/pKE9VAPOq9l6enp6enpeiBengXVanYL9Dtgh7U5w0lVOODCHzKyudSGVK48GxYsGQR6i1MCrccJv/8tztK98BQfA3l2iTc1rrwvGppwCqseZNymo+N5WkIhvITXjsFotgif4x8XoiZqJFTTyPNATh7xap4nA2I3RkbwqF9hNHQo07hMkF0MfYVj11OqAfFdeAwoJ08unZdXCOYo1Qxi5EmsumuEjuHIOJmo5709Lq4PsVlFgoHsairUiAfSiUlkUDyOcxCNCo+a+pzog3XskiZTTjenmDctvRbFACvH9cwJOYq1IjuZFidJud8HIPOdbcR1Cu81RAkVbCuuqQykk4/uS1plTR3aaJ0NrPkw6MGy+WCuSdhHiLDgcr+OhRNoufV5uf+zgaMBBSUP9BL/z5aN3bq6aLbJD2r/2RzqVjOmmxS+a/eJxBG/Sojbp1u8P5V2eV0uLt9DRRnutIFLrp3gZyKOd+I5uzEhNC5rNT7dVkXctdw3aIb5bGarhIVYDupYW3JF/iJqXYsRrzlj1FfS4+sO3ds7id3VEPnqPMOK7vvX9cTx5Ru2qtOwaqUPntzjVCVpQvxD5ubFW2YUwl1JQ473Wvls7dP2M515nf3cY23SGSGUU1V/I6rsNaa4GeTlXoz5o8xj3NWMSKC/COGgqFzSlQ2qjgUOLjHTdakGsFQNDW1BVbpS17iHexdAvRQuiKLUnGAmjzubx4rz+m0vtJuVdw6hKa9CbrhpGKlgIZkSjKzm2NRMNYa1gW/md3pue6ttyEGIfpTlsvcoEYDwSnu8x2Oyl/2SJJaGe3LazE4wxTvU2j13FPvzI6uck4slZyCYn2lRYuL2lWo5OmK6QJTsvXblKjL9zZf0i+SUd1VtUxE+QaHmsfjy17WTmyz29eLKUr5NLvv39QSj1VzsuM/t1rYX+dL9SCS9Vrw2WnPeDwe9iMlVJWoXF3Gz+y8TfllqK5x7JKhsHhdj1bvKt7HsWNSrqz9Jg+edKFtfdbweb7TxLKoY5mk2CW66o3d0w6FRXI655byJfr7JkFofVJRbtF2g5FQ1epV29nGy/1O17uFArGpccdG/cUSw7lGxGh9tqOEm/k10cep7jp9SqLuqgxCrIT6l7Wv+yw0jz0yLPGkub6XryM2MMixN4qicTa9m27DT6lvIjlCgCMYmQSoZbBzdCCUMfVQqZFEv8fFbddG+Ew7wLaRCFVIpFGw6XDo9r+Jm8XyGmMJ1K2XAOi457xEL3LP6lcjwLvTUZITnWk1e4Ugl7F4wmz0Kvpz/A/mWeYpwpuYk1lIVevUkxdl/c1r+z8rYalhUmZY/pPjmzd5xa8JOg3ZIs85LiQxgUl8B+43G+WfYjFqmOcotW6bW5pe8/chImw7FYMh7lJi3ZiXJe7acfa7MJk2yp0uVcUIZYEkWpg5VGH28i8qI0mx8UHAJ0U3pjOSM/nNwE0jFaf2YP53JrE/Uf1jo1ayudAW3h82c7ex+clhepoknVqbnMg3Rqxik2x4uTdOIOrcXtwG4tqA/YoT+/fn7FacIW8nFLCf2kj0AnpgRMCI0brWjVN8aeeHaYRYnLV0yGxIwFyIGNIbAijFNj4GGLAlZDvMkxmTzNdprPwzRg5vh/GLfN0MN5lW2P6MdiSt/mvebrCeO6EI3OTLbN2FcrTGv1YHQ38EhQAeNgE305TJegkacP/2CCJKKbg2kHM/ZEPlOkI3Y9j3ZZDTz0VMBYTNI3o2ugBh56KqA1zMn/ohOwG0gBrwr0vk5NRabAZqrrTatBmZPh/6Eh7V9TjfHMEjU1uKCb/6mOnvqNxChoc0I14jJt8+bdT1JAlyeomjTjlBt4Vv0BnRmnrAnjtqm3esOAyqJuqE44j26eMTW4oPJNF9pvoXPIhrrefk4qwRz0pXNRjSfO4EK/Y4h5TPROYqjrTdtLxpjQ73YZvUqGf1ZAgLkPdQH9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data:image/png;base64,iVBORw0KGgoAAAANSUhEUgAAAOEAAADhCAMAAAAJbSJIAAAAe1BMVEX///8AAABRUVFkZGSjo6P8/Py4uLjIyMgkJCTe3t7x8fHr6+u1tbWTk5O+vr6Hh4c7Ozt9fX0ODg6vr69wcHDQ0NDi4uLY2NgrKyt0dHRaWlqYmJioqKjS0tJFRUUxMTEaGhpISEiLi4sYGBiBgYEwMDBeXl44ODgLCwtboNHSAAAJFElEQVR4nO2daYOaMBCGRYkIeK0HHuBtu/v/f2E5hA0QMhNEQmjeT+rSdB6BZK7gYKClpaWlpaWlpaVVlLObr4Op5RHZhnxAIZMTHI2XJk8r/qhXIubKoHXcyraoYVlGSZtencR1GdAwzm5/rlSfBWgYV0+2YU1pzAY0jO+enMNdFWB4L8q2rRndqgkNqw+34pwDaPzpAeDgzCM05rLNe182F7APd6LJJ3w42ZFksF7cZ7OZ7/sS7RXXkE9oUN7bKf3sKc9ccZEJQBj8HpvesROnerzuyQEAjfvrQPLr2k2lWiwqkDCbatw0+FjKtFdcIOEhPXKUfqJYXAUSzl4HZvHVgTte90T2AOH6ddwl/cCVa7C4/gKEp+SwWfGcqqOAD7hPHFM3fX9Vz1H1+IRfyVFZkmos19paOvIAXxNnthSeJRtbS5wA2DCGg2itd655YNU04hDacQT8TN+qtlK85Fa7pkkQsc3eY1cK4jqdmpFOVYDH5O/feeBqxVTuevQ9+Xnsz0+rKx46qUpkDBMLswgyXDnAM2PR0dj12Rn3YMvgS5Pev34dnNHwSve035UCiFt2bdLAMPsLvFKwroVjVy7VwfaWM2yRGvZr9Qkagp0671Dm/DQ7/8Q2TTbT7P5xMs8cSF2QytT5pTNnMZTj7U62S98498xQ/qRBqmdkY/RZo+voF/E31wiuFH8qCQ3zs+Zi5dGTnr1LtEyNXEIzIi9GWcm+Tp3T+j58ZDmnkLRsrgWNcWWQZVp8mIBn2DZ4nh8vO7LIqLw8nqFlrbJCl5xEWWvitnDvhJEDIcxE/w4aCkgVgCvNhzQt2PGI69pO2RMHk9yEDygt91EkNM4hICkXo+CZghtkGkmcKUPlBoVw6dqU7YNne6ZjS0lWFpkxw/t3hnnwPMEts4ZatUDDElBZSwWtFAPG9V7U52GYqugyKeiIGInRcZTT5eMsbM0AuxLZiJGqndJEt4+zsIUiRPkjUPlDVk2VMauUBS72sZb8QWQ1PDz5ZiXCXKTgLS0rX8NY+srChej84sDft8zcmZvh5TLc+Dth95aXCxb9+he8MXDXAVPEpHyspSnIyC9ZJMKGBS5njC9xsFRBISp7iEXTUKdJpAnalsohfmrfhQ7jKjuKnMYbghC5koX/7aFqCNxszJDHrDdMBMYDpvjkK8MPV3HRz+vmhJ2KCvzVjcNYjC7sEXISaGwjzLOI8GorhqvsKRxivzKwSyGSkDcS/JSMqZ8P5nhcWKPAjq9IYtG5W3AixvXLFtwVFvm9kRVvkJfWgoY5QTr/7Z9vVYwrJ65IyFItlFyJVeM2crzdeG6/ubeIt76iTyKKsCtZsoJwlxaKUHQxcwZUHfWNXDfgUeI8XRQhei4kzjZY3HJTUzgbHmdjt9blCqxkD9SgYNdeqBXG43Ls8WyULT1Z6jzNg1+H97EneDodaBZEjQfczLH2iDxbcdGJb11SyDD+XIS8U6BVCxnygKMYqCaoUtZ1FV/ZJZ9LaO0HthAgAzIoUR0Jkawu55UnUer8u/ipUJAIfvuoq9Q+D0PxHRtE/Zaxte/Iyh8IETqP8qjihIn46SiE88DavHhgOJVi6w4Q90wEJmh+DukOD8DcnsmQmA8HZMlE0gb8FlpE0gBLKOb/AZUQkT5XvnuE8I6whGI5U747IlRU5n9ZCLOwhIIbUbh3j9DOK27p74G4ebCEgnEY4fU+iDmCPAsxngOWMICHyolz+wRicTXvRsSsOlhCwb4hUp1kRkzwUggFdy2SyghKKGPaJmGNfowv1jgH4Wisw4SsOnyNDaxtEYrePbHcQkJqVCc7SROalrWlfWbphGF8sMhc1O9nvQIBTRgFr/RS2yRh/c0a3nxtmut57eQyTRgt8HRY0CRh7Ubat9v+2iJ8rxCcgNaDbYtQvLfN2c1nmwk1B3v74Wy+E85RtkUo1FNjW36Wvctc9nSz9fIwPYlgtkWI3tnnPguplTSyzBUolxv0xNoW4TfWoHKGLGEpejjoYKUtwj/1CfeRHSX/Bh2stEWI7nlg5ErPrO1n6GClLcLHG4TGiJHcRXuobRH+vEPIUucI0akHLCE6WHmXcOebpsmM5DKNzEhNE6Jd+XcJY/Fb2ZN5vWlC9E6cRgj5TcJiyWAsITrv3Qgh3yqxhD6WEB2sNELIr4aJtTtgCdHBSiOE/HqyWGiOJUQHK40QcpPwG7F4p6OEvNYCwT52LCE6WFGWEL2ZSllCdLCiLCG60q0sIa4v6iOEk9v5RjebfIgQ7co3Txi18NKOav8II4eR3q8nm5DeaN5DQme3pqs7RUJ/im317SShO58NC+0ARcJQ+5GJeRySDELILNZADMKYspuEUB+FACEiESiDECq3qX8OoW7HzhJi+l5jQYF1Z69S9xCKv791Hx+CvUpvh2Cbvt4OSEp49Cx/8/K9rq0SxuJ37uGSUMSLlbxJXtvRCuMkr93yQd0hlLH7vXFCbhs0M93tTsdNaFqxCDVOyN06yCxZQI+uwKoiu9s04YDz7LCK0qFqhAtOf+mEaYRqhLznIbBrMn0iZNdkNKEm1ISa8B3Cb9d16Yijf4TR89To+p0m1ISa8P8kdC3qsSZFQr/WEyS6Q+hY/ihfWisShrotpqJPHugMISNxxSCMdFWUkLFht4JQ8AGYnSFk7KHThJqwY4Sv+/Dy97k+bUqE19P8Pkof2qUooWtHSnKMjp29Ibv4pUd/rghh4Nk5vbLlpTflz/P/rruEDQl+ZoDqhHBDkybUhLKlCTWhJpQvTagJ+0/I+OeKERJCPZ2mSPjF/McKETrb4JB7umeR0DDOz3Vpq5EyhFb5OYdlwljnfOeLMoSM5+VUEBZ2jGnClqUJc+oZYbr7fXXbpL+vtacI/fsoe6ySooTeehpqHter3Pj1NCrPkfjVNN4WTuxx/CbfrK8MYW11mDB7SVJFjz2Pf8OClDRI/pb/KP7BC+jH31oWRYj6BQP1NKFOHOZXKNQTfQ41oZrShOpLE6ovTai+NKH60oTqSxOqL02ovv4vQt5vdairK5WJ2oz6qE3z2UQtrc9o2HcNZE94H5cmVF+aUH1pQvWlCdXXwOy7ZDuNWlpaWlpaWlpaGP0DSlPDy+V+wOUAAAAASUVORK5CYII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8800" y="723899"/>
            <a:ext cx="9350507" cy="817031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47675" indent="-266700" algn="just">
              <a:buFont typeface="Wingdings" pitchFamily="2" charset="2"/>
              <a:buChar char="Ø"/>
              <a:tabLst>
                <a:tab pos="447675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20 июля по 21 ноября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2015 г. велась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съемка реалити-шоу «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Startup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Bolashak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</a:p>
          <a:p>
            <a:pPr marL="447675" indent="-266700" algn="just">
              <a:buFont typeface="Wingdings" pitchFamily="2" charset="2"/>
              <a:buChar char="Ø"/>
              <a:tabLst>
                <a:tab pos="44767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С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8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января по 19 февраля 2016 г. каждую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пятницу на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телеканале Хабар Конкурс транслировался на всю республику </a:t>
            </a:r>
          </a:p>
        </p:txBody>
      </p:sp>
    </p:spTree>
    <p:extLst>
      <p:ext uri="{BB962C8B-B14F-4D97-AF65-F5344CB8AC3E}">
        <p14:creationId xmlns:p14="http://schemas.microsoft.com/office/powerpoint/2010/main" val="17311210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95375" y="3607833"/>
            <a:ext cx="7924800" cy="2657475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5"/>
          <p:cNvSpPr txBox="1">
            <a:spLocks noChangeArrowheads="1"/>
          </p:cNvSpPr>
          <p:nvPr/>
        </p:nvSpPr>
        <p:spPr bwMode="auto">
          <a:xfrm>
            <a:off x="261409" y="92075"/>
            <a:ext cx="7412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Конкурс «</a:t>
            </a:r>
            <a:r>
              <a:rPr lang="en-US" altLang="ru-RU" sz="2000" b="1" dirty="0"/>
              <a:t>Startup </a:t>
            </a:r>
            <a:r>
              <a:rPr lang="en-US" altLang="ru-RU" sz="2000" b="1" dirty="0" err="1"/>
              <a:t>Bolashak</a:t>
            </a:r>
            <a:r>
              <a:rPr lang="ru-RU" altLang="ru-RU" sz="2000" b="1" dirty="0" smtClean="0"/>
              <a:t>» (2015 год)</a:t>
            </a:r>
          </a:p>
          <a:p>
            <a:pPr eaLnBrk="1" hangingPunct="1"/>
            <a:r>
              <a:rPr lang="ru-RU" altLang="ru-RU" sz="2000" i="1" dirty="0" smtClean="0"/>
              <a:t>Победители</a:t>
            </a:r>
            <a:endParaRPr lang="ru-RU" altLang="ru-RU" sz="2000" i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52425" y="3449295"/>
            <a:ext cx="434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636509" y="1982447"/>
            <a:ext cx="41147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647721" y="3450019"/>
            <a:ext cx="4077304" cy="1832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0" name="Picture 6" descr="http://acolombiantraveler.com/wp-content/uploads/numbers-3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54" y="2220211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atoutinsingapore.com/site-images/icon_2_128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5" y="228717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conpng.com/png/windows8_icons2/1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84" y="72738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0992" y="664303"/>
            <a:ext cx="3251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Елеусов</a:t>
            </a:r>
            <a:r>
              <a:rPr lang="ru-RU" sz="1600" b="1" dirty="0"/>
              <a:t> </a:t>
            </a:r>
            <a:r>
              <a:rPr lang="ru-RU" sz="1600" b="1" dirty="0" err="1" smtClean="0"/>
              <a:t>Адлет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75201" y="1087095"/>
            <a:ext cx="983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1"/>
                </a:solidFill>
              </a:rPr>
              <a:t>Проект: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15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02" y="1017967"/>
            <a:ext cx="446031" cy="4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75201" y="1496742"/>
            <a:ext cx="1652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400" b="1" dirty="0" smtClean="0">
                <a:solidFill>
                  <a:schemeClr val="accent1"/>
                </a:solidFill>
              </a:rPr>
              <a:t>Г</a:t>
            </a:r>
            <a:r>
              <a:rPr lang="ru-RU" sz="1400" b="1" dirty="0" smtClean="0">
                <a:solidFill>
                  <a:schemeClr val="accent1"/>
                </a:solidFill>
              </a:rPr>
              <a:t>рант: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17" name="Picture 8" descr="https://image.freepik.com/free-icon/%D0%B4%D0%BE%D0%BB%D0%BB%D0%B0%D1%80-%D0%B1%D0%BE%D0%BB%D1%8C%D1%88%D0%B0%D1%8F-%D0%BC%D0%BE%D0%BD%D0%B5%D1%82%D0%B0-%D0%BD%D0%B0-%D1%80%D1%83%D0%BA%D1%83_318-37597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92" y="1496742"/>
            <a:ext cx="429923" cy="4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1495" y="1087874"/>
            <a:ext cx="3626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/>
              <a:t>Занимательная лаботратория наук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01495" y="1471152"/>
            <a:ext cx="2320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600" b="1" dirty="0" smtClean="0"/>
              <a:t>10 млн. тенге*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0125" y="2188004"/>
            <a:ext cx="3762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Баялышбаев</a:t>
            </a:r>
            <a:r>
              <a:rPr lang="ru-RU" sz="1600" b="1" dirty="0"/>
              <a:t> </a:t>
            </a:r>
            <a:r>
              <a:rPr lang="ru-RU" sz="1600" b="1" dirty="0" err="1" smtClean="0"/>
              <a:t>Елдос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64334" y="2610796"/>
            <a:ext cx="983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Проект: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35" y="2541668"/>
            <a:ext cx="446031" cy="4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464334" y="3020443"/>
            <a:ext cx="1652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4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рант: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" name="Picture 8" descr="https://image.freepik.com/free-icon/%D0%B4%D0%BE%D0%BB%D0%BB%D0%B0%D1%80-%D0%B1%D0%BE%D0%BB%D1%8C%D1%88%D0%B0%D1%8F-%D0%BC%D0%BE%D0%BD%D0%B5%D1%82%D0%B0-%D0%BD%D0%B0-%D1%80%D1%83%D0%BA%D1%83_318-37597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20443"/>
            <a:ext cx="429923" cy="4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90628" y="2551193"/>
            <a:ext cx="2572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Пансионат для людей с ограниченными возможностями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90628" y="3037983"/>
            <a:ext cx="23205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400" b="1" dirty="0"/>
              <a:t>8</a:t>
            </a:r>
            <a:r>
              <a:rPr lang="kk-KZ" sz="1400" b="1" dirty="0" smtClean="0"/>
              <a:t> млн. тенге*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48425" y="2187657"/>
            <a:ext cx="3276600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err="1"/>
              <a:t>Касымова</a:t>
            </a:r>
            <a:r>
              <a:rPr lang="ru-RU" sz="1600" b="1" dirty="0"/>
              <a:t> </a:t>
            </a:r>
            <a:r>
              <a:rPr lang="ru-RU" sz="1600" b="1" dirty="0" err="1" smtClean="0"/>
              <a:t>Бахтыгуль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12634" y="2610449"/>
            <a:ext cx="983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Проект: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9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35" y="2541321"/>
            <a:ext cx="446031" cy="4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912634" y="3020096"/>
            <a:ext cx="1652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400" b="1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рант: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" name="Picture 8" descr="https://image.freepik.com/free-icon/%D0%B4%D0%BE%D0%BB%D0%BB%D0%B0%D1%80-%D0%B1%D0%BE%D0%BB%D1%8C%D1%88%D0%B0%D1%8F-%D0%BC%D0%BE%D0%BD%D0%B5%D1%82%D0%B0-%D0%BD%D0%B0-%D1%80%D1%83%D0%BA%D1%83_318-37597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020096"/>
            <a:ext cx="429923" cy="4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738928" y="2550846"/>
            <a:ext cx="198609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/>
              <a:t>Переработка стекла и производство </a:t>
            </a:r>
            <a:r>
              <a:rPr lang="ru-RU" sz="1100" b="1" dirty="0" smtClean="0"/>
              <a:t>изделий</a:t>
            </a:r>
            <a:endParaRPr lang="ru-RU" sz="11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38928" y="3037636"/>
            <a:ext cx="1986097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kk-KZ" sz="1400" b="1" dirty="0"/>
              <a:t>5</a:t>
            </a:r>
            <a:r>
              <a:rPr lang="kk-KZ" sz="1400" b="1" dirty="0" smtClean="0"/>
              <a:t> млн. тенге*</a:t>
            </a:r>
            <a:endParaRPr lang="ru-RU" sz="1400" b="1" dirty="0"/>
          </a:p>
        </p:txBody>
      </p:sp>
      <p:pic>
        <p:nvPicPr>
          <p:cNvPr id="34" name="Picture 4" descr="Елдос учится ходить с помощью брусьев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0" b="8952"/>
          <a:stretch/>
        </p:blipFill>
        <p:spPr bwMode="auto">
          <a:xfrm>
            <a:off x="1295610" y="3763099"/>
            <a:ext cx="3644950" cy="23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705476" y="4415968"/>
            <a:ext cx="1652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Вместимость: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utoShape 2" descr="data:image/png;base64,iVBORw0KGgoAAAANSUhEUgAAAOEAAADhCAMAAAAJbSJIAAAAgVBMVEX///8REREAAAAPDw8LCwsICAj29vbj4+P8/Pzy8vIXFxfOzs74+PhVVVXu7u5dXV1iYmKzs7OMjIySkpJPT09tbW3Z2dk3NzcdHR0pKSnBwcExMTF2dna5ubmgoKDU1NSpqalISEhycnKDg4M8PDx9fX06OjqioqKYmJgjIyNDQ0NbdQZoAAAG/klEQVR4nO2cC3OyOhCGZQMCIiAiKKKiVb+K//8HHgJeoHLRcAly9plpO+1UJi+72Wwum9EIQRAEQRAEQRAEQRAEQRAEQRAEQRAEQRAEQRAEQRAEQRAEQRAEQRDkE8YK7xa0h6HZm4O/8pazs2XwbkzjGFvHA4okihL9qa95N6lJ5F9TiLQRQRDoF4UAmDLvdtWH9rjp+vgvMpl4l/Yg0mjxbmB9jO0PNd5fcYlCQQSbdwNroQSXEzVerry7GY+8W8lM5JvLW88rg8CFd0tZUDVbF2N5VQKpxH3SXbNM+ztoymvbJHFgqVb3lJhFOy5W4fJny6H5RcTvW97uZmE84r2GzXKJppt6kHqJHxGPmVaOdXlh7K5QEVWKAXCC+4P2ITzejwhznprSTO1I3Tu9rtCMsLgExnSsLTIvKTLvmLe2EfUs9cpovIxGEMJV9O3Pn2e85VFUH5itl1YjijnvqRcDpgMCu4NmReb8rQeZnduIBQtFiyDzjqhzqG5nHcDhrdDPz6sblMh5IjltqA8WI3kqV4VGq92QQuDMVaHcusJIYlDdjvZo34ZRT/R5xhq1A4UC1wRVWdXN2KohBDSOEhctj4cxkm/wGxXtLhQKcJg201zD+Hgtet1FR4zi6U8tYdQB5L25iqfonrP9ROY0b0rQAmBO6zjqdKvfFlcIkQCks1v9mTtmJ25KIkdl3+tQfj1I+1qU0IP5djZodaIwAkLWmVSweFmVJnRhYf/eO5MrV0WbQgSHbnV86qvqGXJjBV1YWP7steoYdm17dpFuk7n+VKBGimMhibfBwuVB32xMU18crkvf8/3l6XC2Le22c6R01BEfGiV9tw7kCNd15Wq5dsG2SeqZyXZfsvcniRIl+e00TzLiTsb8JyKk8OflMdGYUQN+0o3I8we18MJ2jV0nA+KfRhBKEvjNEo3upGbjSPweuxb40oZ5vq8qUTbSWYhoFQJ+/m6yVXsdN/GXBtpYl5zdZIWukfWhbQ0h0n3IrK8qzpAEUk/Vs1sc6mJYAgW61JGeJctet0NYJ0hwfPipEQkcmgmFOKZaN1c1B+eiCdH4H+5ctatZOR+ilG51HekD7IQ36PkIcEar4ZqQ5qvgjsIBK4xMeB6NZsP10mjMCAceaW67jV1OyjuFCLdlVbmBWUU/EWGcJODWQP2UPGdRu0H6aWa3+DhEK8JSSc0RBzUBTqBHb9IMTiJ5OZYyMIkEfl+WojZDCjc5Z1KUQaVveec0o7Cjrl4WTEkyA/k2CGxeBMZEGepDDnnsB3yfQql4D/x491MC4C9MfbEwZwvhuzQSCVbF27njMJZI90Ofa3Hjtg9UNgk1zb7sNLjsgyRm9N1M+xVmjOYSMKs6TKSefc+hRn7mO0oXx/EaQfprmnymOfvYh2/wUwI+++HabxgpRXDYj9Yqp/7vLMJk+/mxjAdfMEOG1QeHml7YQ9/zGgKnGkXEgfnp8YXuAV9lcNF4fizbSygTSHqR2kkrVgsGTlFZcgyV5+zXbrD+1VlL8RqA/cjw2Ck3TZQ/rB9jp/rr8bJj3lz3LdRreZPhmn1ztNqzK1HZhpwYB4mKUR7OL891dR5Bl9lHlQoLmnkfOnbeG6Nkm7Xq0i01oTjJP4Wpka6nIewVNOXziYJVAmVk6B0HHGnJKHA0CsscrqBEjnbNebeeWuMWhrLFxVLXsKCxOtlqCLCna6XlrqXPlSvGmSaRljVKEsrOaJRFaIXG1LtGQmuyWxxDwGEXWLpxWlVSremPg8mhHzJfr/CGQsZ8JqFkyw12VR92f2e6ebQ0WVGm8vrYUm5es9pSJYVvvmhNuZDxpZUTyOKkXlHwvrAn5qc0pWiT5iUSONQSWHJKg+XJ7medkcRBSpSkOFQV+Hjtqme5aLrAlEm8e3CH3Ao4xMkq9Pylt3rMs1+ict1LJBRaoJD/7pi841g1vSJJgYhnXqIQZRhqcnnSWDVkObAum4MnJtfekNt/S5Oa17kokUQv17fYChzVSbmfUuOJGytT25MZ0BXVtWx6m92dJuqBlQvJiYLVo0UuxaFLSDZV7LfWBKeBNXd0fWY3dNuisTvRm7oyPYDxcgq1uNJbpJsqDRX3MhDQ29bSjQPG9deijToCkznvaxOD+SQlkjWjz0/nI//c9OJ6T9ee3DQSYG1QTuUKEWHG234xNKgZdlLexq4weHVTEPjfjJQiyS/ZFf6dWBMCTh+uKEuj0foTdoUqkdILABLjuNMiymh8AFFiDwyu9BxeCXgB72uf8pheQagR+rTbXJHWtNbYtm2V6ZLUaZnh0CppWpfcp/sss7g1J57a/PrvtFn3LcSkWffUu5D36WH8QxAEQRAEQRAEQRAEQRAEQRAEQRAEQRAEQRAEQRAEQRAEQRAEQZD/D/8BsmNt+2I0J8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png;base64,iVBORw0KGgoAAAANSUhEUgAAAOEAAADhCAMAAAAJbSJIAAAAgVBMVEX///8REREAAAAPDw8LCwsICAj29vbj4+P8/Pzy8vIXFxfOzs74+PhVVVXu7u5dXV1iYmKzs7OMjIySkpJPT09tbW3Z2dk3NzcdHR0pKSnBwcExMTF2dna5ubmgoKDU1NSpqalISEhycnKDg4M8PDx9fX06OjqioqKYmJgjIyNDQ0NbdQZoAAAG/klEQVR4nO2cC3OyOhCGZQMCIiAiKKKiVb+K//8HHgJeoHLRcAly9plpO+1UJi+72Wwum9EIQRAEQRAEQRAEQRAEQRAEQRAEQRAEQRAEQRAEQRAEQRAEQRAEQRDkE8YK7xa0h6HZm4O/8pazs2XwbkzjGFvHA4okihL9qa95N6lJ5F9TiLQRQRDoF4UAmDLvdtWH9rjp+vgvMpl4l/Yg0mjxbmB9jO0PNd5fcYlCQQSbdwNroQSXEzVerry7GY+8W8lM5JvLW88rg8CFd0tZUDVbF2N5VQKpxH3SXbNM+ztoymvbJHFgqVb3lJhFOy5W4fJny6H5RcTvW97uZmE84r2GzXKJppt6kHqJHxGPmVaOdXlh7K5QEVWKAXCC+4P2ITzejwhznprSTO1I3Tu9rtCMsLgExnSsLTIvKTLvmLe2EfUs9cpovIxGEMJV9O3Pn2e85VFUH5itl1YjijnvqRcDpgMCu4NmReb8rQeZnduIBQtFiyDzjqhzqG5nHcDhrdDPz6sblMh5IjltqA8WI3kqV4VGq92QQuDMVaHcusJIYlDdjvZo34ZRT/R5xhq1A4UC1wRVWdXN2KohBDSOEhctj4cxkm/wGxXtLhQKcJg201zD+Hgtet1FR4zi6U8tYdQB5L25iqfonrP9ROY0b0rQAmBO6zjqdKvfFlcIkQCks1v9mTtmJ25KIkdl3+tQfj1I+1qU0IP5djZodaIwAkLWmVSweFmVJnRhYf/eO5MrV0WbQgSHbnV86qvqGXJjBV1YWP7steoYdm17dpFuk7n+VKBGimMhibfBwuVB32xMU18crkvf8/3l6XC2Le22c6R01BEfGiV9tw7kCNd15Wq5dsG2SeqZyXZfsvcniRIl+e00TzLiTsb8JyKk8OflMdGYUQN+0o3I8we18MJ2jV0nA+KfRhBKEvjNEo3upGbjSPweuxb40oZ5vq8qUTbSWYhoFQJ+/m6yVXsdN/GXBtpYl5zdZIWukfWhbQ0h0n3IrK8qzpAEUk/Vs1sc6mJYAgW61JGeJctet0NYJ0hwfPipEQkcmgmFOKZaN1c1B+eiCdH4H+5ctatZOR+ilG51HekD7IQ36PkIcEar4ZqQ5qvgjsIBK4xMeB6NZsP10mjMCAceaW67jV1OyjuFCLdlVbmBWUU/EWGcJODWQP2UPGdRu0H6aWa3+DhEK8JSSc0RBzUBTqBHb9IMTiJ5OZYyMIkEfl+WojZDCjc5Z1KUQaVveec0o7Cjrl4WTEkyA/k2CGxeBMZEGepDDnnsB3yfQql4D/x491MC4C9MfbEwZwvhuzQSCVbF27njMJZI90Ofa3Hjtg9UNgk1zb7sNLjsgyRm9N1M+xVmjOYSMKs6TKSefc+hRn7mO0oXx/EaQfprmnymOfvYh2/wUwI+++HabxgpRXDYj9Yqp/7vLMJk+/mxjAdfMEOG1QeHml7YQ9/zGgKnGkXEgfnp8YXuAV9lcNF4fizbSygTSHqR2kkrVgsGTlFZcgyV5+zXbrD+1VlL8RqA/cjw2Ck3TZQ/rB9jp/rr8bJj3lz3LdRreZPhmn1ztNqzK1HZhpwYB4mKUR7OL891dR5Bl9lHlQoLmnkfOnbeG6Nkm7Xq0i01oTjJP4Wpka6nIewVNOXziYJVAmVk6B0HHGnJKHA0CsscrqBEjnbNebeeWuMWhrLFxVLXsKCxOtlqCLCna6XlrqXPlSvGmSaRljVKEsrOaJRFaIXG1LtGQmuyWxxDwGEXWLpxWlVSremPg8mhHzJfr/CGQsZ8JqFkyw12VR92f2e6ebQ0WVGm8vrYUm5es9pSJYVvvmhNuZDxpZUTyOKkXlHwvrAn5qc0pWiT5iUSONQSWHJKg+XJ7medkcRBSpSkOFQV+Hjtqme5aLrAlEm8e3CH3Ao4xMkq9Pylt3rMs1+ict1LJBRaoJD/7pi841g1vSJJgYhnXqIQZRhqcnnSWDVkObAum4MnJtfekNt/S5Oa17kokUQv17fYChzVSbmfUuOJGytT25MZ0BXVtWx6m92dJuqBlQvJiYLVo0UuxaFLSDZV7LfWBKeBNXd0fWY3dNuisTvRm7oyPYDxcgq1uNJbpJsqDRX3MhDQ29bSjQPG9deijToCkznvaxOD+SQlkjWjz0/nI//c9OJ6T9ee3DQSYG1QTuUKEWHG234xNKgZdlLexq4weHVTEPjfjJQiyS/ZFf6dWBMCTh+uKEuj0foTdoUqkdILABLjuNMiymh8AFFiDwyu9BxeCXgB72uf8pheQagR+rTbXJHWtNbYtm2V6ZLUaZnh0CppWpfcp/sss7g1J57a/PrvtFn3LcSkWffUu5D36WH8QxAEQRAEQRAEQRAEQRAEQRAEQRAEQRAEQRAEQRAEQRAEQRAEQZD/D/8BsmNt+2I0J8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96" y="3680892"/>
            <a:ext cx="561080" cy="663473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705475" y="3858738"/>
            <a:ext cx="1836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Местоположение: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05476" y="5017776"/>
            <a:ext cx="1652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Особенности: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05475" y="4074688"/>
            <a:ext cx="1581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400" b="1" dirty="0" smtClean="0"/>
              <a:t>Алаколь</a:t>
            </a:r>
            <a:endParaRPr lang="ru-RU" sz="1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705475" y="4622411"/>
            <a:ext cx="1581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400" b="1" dirty="0" smtClean="0"/>
              <a:t>170 кв.м </a:t>
            </a:r>
            <a:endParaRPr lang="ru-RU" sz="1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705474" y="5276397"/>
            <a:ext cx="2715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dirty="0" smtClean="0"/>
              <a:t>Молодой предприниматель с ограниченными возможностями</a:t>
            </a:r>
            <a:endParaRPr lang="ru-RU" sz="1200" b="1" dirty="0"/>
          </a:p>
        </p:txBody>
      </p:sp>
      <p:pic>
        <p:nvPicPr>
          <p:cNvPr id="52" name="Picture 8" descr="http://s1.iconbird.com/ico/2013/9/452/w512h4961380477090star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00" y="4993796"/>
            <a:ext cx="426204" cy="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3.gstatic.com/images?q=tbn:ANd9GcS4Op44_PPleel9gcr5zbKmvmbtljxz8FCPUspj2WC60agAxDJkE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83" y="4363415"/>
            <a:ext cx="504438" cy="5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оединительная линия уступом 10"/>
          <p:cNvCxnSpPr>
            <a:stCxn id="1032" idx="2"/>
            <a:endCxn id="9" idx="1"/>
          </p:cNvCxnSpPr>
          <p:nvPr/>
        </p:nvCxnSpPr>
        <p:spPr>
          <a:xfrm rot="16200000" flipH="1">
            <a:off x="-145572" y="3695623"/>
            <a:ext cx="2037395" cy="444500"/>
          </a:xfrm>
          <a:prstGeom prst="bentConnector2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44300" y="5789058"/>
            <a:ext cx="3733000" cy="2952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/>
              <a:t>Открытие пансионата: 24.07.2016 г.</a:t>
            </a:r>
            <a:endParaRPr lang="ru-RU" sz="1600" dirty="0"/>
          </a:p>
        </p:txBody>
      </p:sp>
      <p:sp>
        <p:nvSpPr>
          <p:cNvPr id="6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503" y="6355688"/>
            <a:ext cx="555213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4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2057" y="6571936"/>
            <a:ext cx="87788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00" i="1" dirty="0" smtClean="0"/>
              <a:t>* Общая сумма полученных грантов от Ассоциации «</a:t>
            </a:r>
            <a:r>
              <a:rPr lang="ru-RU" sz="900" i="1" dirty="0" err="1" smtClean="0"/>
              <a:t>Болашак</a:t>
            </a:r>
            <a:r>
              <a:rPr lang="ru-RU" sz="900" i="1" dirty="0" smtClean="0"/>
              <a:t>» и других спонсоров</a:t>
            </a:r>
            <a:endParaRPr lang="ru-RU" sz="9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3979" y="6294937"/>
            <a:ext cx="861995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</a:rPr>
              <a:t>(!) Фонд </a:t>
            </a:r>
            <a:r>
              <a:rPr lang="ru-RU" sz="1200" b="1" dirty="0">
                <a:solidFill>
                  <a:schemeClr val="accent4"/>
                </a:solidFill>
              </a:rPr>
              <a:t>осуществляет мониторинг целевого использования средств </a:t>
            </a:r>
            <a:r>
              <a:rPr lang="ru-RU" sz="1200" b="1" dirty="0" smtClean="0">
                <a:solidFill>
                  <a:schemeClr val="accent4"/>
                </a:solidFill>
              </a:rPr>
              <a:t>Грантов (свыше 1 млн. тенге)</a:t>
            </a:r>
            <a:endParaRPr lang="ru-RU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9880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61409" y="168275"/>
            <a:ext cx="741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Конкурс «</a:t>
            </a:r>
            <a:r>
              <a:rPr lang="en-US" altLang="ru-RU" sz="2000" b="1" dirty="0"/>
              <a:t>Startup </a:t>
            </a:r>
            <a:r>
              <a:rPr lang="en-US" altLang="ru-RU" sz="2000" b="1" dirty="0" err="1"/>
              <a:t>Bolashak</a:t>
            </a:r>
            <a:r>
              <a:rPr lang="ru-RU" altLang="ru-RU" sz="2000" b="1" dirty="0" smtClean="0"/>
              <a:t>» (2016 год)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800" y="2205038"/>
            <a:ext cx="9350507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66725" indent="-285750" algn="just"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Прием заявок осуществляется с 25 июля по 23 сентября (включительно)</a:t>
            </a:r>
            <a:endParaRPr lang="ru-RU" sz="1600" dirty="0">
              <a:solidFill>
                <a:schemeClr val="tx1"/>
              </a:solidFill>
              <a:cs typeface="Tahoma" pitchFamily="34" charset="0"/>
            </a:endParaRPr>
          </a:p>
          <a:p>
            <a:pPr marL="466725" indent="-285750" algn="just"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Для участия в конкурсе необходимо:</a:t>
            </a:r>
          </a:p>
          <a:p>
            <a:pPr marL="523875" indent="-342900" algn="just">
              <a:buFont typeface="+mj-lt"/>
              <a:buAutoNum type="arabicPeriod"/>
              <a:tabLst>
                <a:tab pos="45085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Скачать заявку на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сайте www.bolashak.kz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либо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www.damu.kz</a:t>
            </a:r>
          </a:p>
          <a:p>
            <a:pPr marL="523875" indent="-342900" algn="just">
              <a:buFont typeface="+mj-lt"/>
              <a:buAutoNum type="arabicPeriod"/>
              <a:tabLst>
                <a:tab pos="45085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Внимательно заполнить заявку, подготовить пакет документов</a:t>
            </a:r>
          </a:p>
          <a:p>
            <a:pPr marL="523875" indent="-342900" algn="just">
              <a:buFont typeface="+mj-lt"/>
              <a:buAutoNum type="arabicPeriod"/>
              <a:tabLst>
                <a:tab pos="45085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Отнести заявку и пакет документов в Центр обслуживания предпринимателей Вашего региона либо отправить по почте на адрес: 010000, г. Астана, ул. 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Кажымукана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, 8А, офис РФ Фонда «Даму» по г. Астана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68916365"/>
              </p:ext>
            </p:extLst>
          </p:nvPr>
        </p:nvGraphicFramePr>
        <p:xfrm>
          <a:off x="315136" y="4478726"/>
          <a:ext cx="9350506" cy="67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517210" y="5826126"/>
            <a:ext cx="2311400" cy="29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DE2869-C1C4-411A-9E89-378F8A536236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800" y="1052513"/>
            <a:ext cx="9350507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47675" indent="-266700" algn="just">
              <a:buFont typeface="Wingdings" pitchFamily="2" charset="2"/>
              <a:buChar char="Ø"/>
              <a:tabLst>
                <a:tab pos="44767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Место проведение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конкурса -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город Астана</a:t>
            </a:r>
          </a:p>
          <a:p>
            <a:pPr marL="447675" indent="-266700" algn="just">
              <a:buFont typeface="Wingdings" pitchFamily="2" charset="2"/>
              <a:buChar char="Ø"/>
              <a:tabLst>
                <a:tab pos="44767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Молодые предприниматели до 29 лет</a:t>
            </a:r>
          </a:p>
          <a:p>
            <a:pPr marL="447675" indent="-266700" algn="just">
              <a:buFont typeface="Wingdings" pitchFamily="2" charset="2"/>
              <a:buChar char="Ø"/>
              <a:tabLst>
                <a:tab pos="447675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Возможность участия 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проектных </a:t>
            </a:r>
            <a:r>
              <a:rPr lang="ru-RU" sz="1600" smtClean="0">
                <a:solidFill>
                  <a:srgbClr val="000000"/>
                </a:solidFill>
                <a:cs typeface="Arial" pitchFamily="34" charset="0"/>
              </a:rPr>
              <a:t>групп (не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более 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5 </a:t>
            </a:r>
            <a:r>
              <a:rPr lang="ru-RU" sz="1600" smtClean="0">
                <a:solidFill>
                  <a:srgbClr val="000000"/>
                </a:solidFill>
                <a:cs typeface="Arial" pitchFamily="34" charset="0"/>
              </a:rPr>
              <a:t>человек)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  <a:p>
            <a:pPr marL="447675" indent="-266700" algn="just">
              <a:buFont typeface="Wingdings" pitchFamily="2" charset="2"/>
              <a:buChar char="Ø"/>
              <a:tabLst>
                <a:tab pos="447675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Прием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заявок со всех регионов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Казахстана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812552" y="4092581"/>
            <a:ext cx="8876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/>
              <a:t>Гранты Ассоциации «</a:t>
            </a:r>
            <a:r>
              <a:rPr lang="ru-RU" altLang="ru-RU" sz="1600" b="1" dirty="0" err="1" smtClean="0"/>
              <a:t>Болашак</a:t>
            </a:r>
            <a:r>
              <a:rPr lang="ru-RU" altLang="ru-RU" sz="1600" b="1" dirty="0" smtClean="0"/>
              <a:t>» (</a:t>
            </a:r>
            <a:r>
              <a:rPr lang="ru-RU" altLang="ru-RU" sz="1600" b="1" dirty="0"/>
              <a:t>общий пул – 18 </a:t>
            </a:r>
            <a:r>
              <a:rPr lang="ru-RU" altLang="ru-RU" sz="1600" b="1" dirty="0" smtClean="0"/>
              <a:t>млн. тенге):</a:t>
            </a:r>
            <a:endParaRPr lang="ru-RU" altLang="ru-RU" sz="1600" b="1" dirty="0"/>
          </a:p>
        </p:txBody>
      </p:sp>
      <p:sp>
        <p:nvSpPr>
          <p:cNvPr id="20497" name="AutoShape 2" descr="Картинки по запросу болаша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498" name="AutoShape 4" descr="Картинки по запросу болашак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36217" y="675862"/>
            <a:ext cx="2811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/>
              <a:t>Основные условия:</a:t>
            </a:r>
            <a:endParaRPr lang="ru-RU" altLang="ru-RU" sz="1600" b="1" dirty="0"/>
          </a:p>
        </p:txBody>
      </p:sp>
      <p:pic>
        <p:nvPicPr>
          <p:cNvPr id="21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80045"/>
            <a:ext cx="334371" cy="3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freeiconbox.com/icon/256/21524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9" y="3960438"/>
            <a:ext cx="583372" cy="5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837158" y="5272474"/>
            <a:ext cx="8876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/>
              <a:t>Гранты ПРООН (общий пул – 15 млн. тенге):</a:t>
            </a:r>
            <a:endParaRPr lang="ru-RU" altLang="ru-RU" sz="1600" b="1" dirty="0"/>
          </a:p>
        </p:txBody>
      </p:sp>
      <p:pic>
        <p:nvPicPr>
          <p:cNvPr id="36" name="Picture 6" descr="http://freeiconbox.com/icon/256/21524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5" y="5140331"/>
            <a:ext cx="583372" cy="5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70946694"/>
              </p:ext>
            </p:extLst>
          </p:nvPr>
        </p:nvGraphicFramePr>
        <p:xfrm>
          <a:off x="333639" y="5723703"/>
          <a:ext cx="9355667" cy="67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омер слайда 4"/>
          <p:cNvSpPr txBox="1">
            <a:spLocks/>
          </p:cNvSpPr>
          <p:nvPr/>
        </p:nvSpPr>
        <p:spPr>
          <a:xfrm>
            <a:off x="9216503" y="6355688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5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39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61409" y="168275"/>
            <a:ext cx="741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/>
              <a:t>Основные условия Конкурса </a:t>
            </a:r>
            <a:r>
              <a:rPr lang="ru-RU" altLang="ru-RU" sz="2000" b="1" dirty="0"/>
              <a:t>«</a:t>
            </a:r>
            <a:r>
              <a:rPr lang="en-US" altLang="ru-RU" sz="2000" b="1" dirty="0"/>
              <a:t>Startup </a:t>
            </a:r>
            <a:r>
              <a:rPr lang="en-US" altLang="ru-RU" sz="2000" b="1" dirty="0" err="1"/>
              <a:t>Bolashak</a:t>
            </a:r>
            <a:r>
              <a:rPr lang="ru-RU" altLang="ru-RU" sz="2000" b="1" dirty="0" smtClean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410" y="1281113"/>
            <a:ext cx="3713748" cy="478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Место 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проведение –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г.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Астана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редприниматели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до 29 лет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Проектные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группы не более 5 человек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Грант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выдается на развитие представленного 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Стартапа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 или </a:t>
            </a: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использование его в </a:t>
            </a: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качестве взноса </a:t>
            </a: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при кредитовании 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Стартап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-проектов через БВУ с использованием Финансовых инструментов Фонда «Даму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В качестве инвесторов может выступить лицо готовое </a:t>
            </a: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полностью/частично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профинансировать реализацию </a:t>
            </a:r>
            <a:r>
              <a:rPr lang="ru-RU" sz="1600" dirty="0" err="1" smtClean="0">
                <a:solidFill>
                  <a:srgbClr val="000000"/>
                </a:solidFill>
                <a:cs typeface="Arial" pitchFamily="34" charset="0"/>
              </a:rPr>
              <a:t>Стартап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-проекта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7" name="AutoShape 2" descr="Картинки по запросу болаша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498" name="AutoShape 4" descr="Картинки по запросу болашак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61408" y="816934"/>
            <a:ext cx="4270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1"/>
                </a:solidFill>
              </a:rPr>
              <a:t>2015 год: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омер слайда 4"/>
          <p:cNvSpPr txBox="1">
            <a:spLocks/>
          </p:cNvSpPr>
          <p:nvPr/>
        </p:nvSpPr>
        <p:spPr>
          <a:xfrm>
            <a:off x="9216503" y="6355688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6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1075" y="1281113"/>
            <a:ext cx="4705199" cy="3688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Место проведение –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г. Астана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редприниматели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до 29 лет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Проектные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группы не более 5 человек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Грант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выдается на развитие представленного 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Стартапа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 или </a:t>
            </a: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использование его в качестве взноса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при кредитовании </a:t>
            </a:r>
            <a:r>
              <a:rPr lang="ru-RU" sz="1600" dirty="0" err="1">
                <a:solidFill>
                  <a:srgbClr val="000000"/>
                </a:solidFill>
                <a:cs typeface="Arial" pitchFamily="34" charset="0"/>
              </a:rPr>
              <a:t>Стартап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-проектов через БВУ с использованием Финансовых инструментов Фонда «Даму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В качестве инвесторов может выступить лицо готовое полностью/частично профинансировать реализацию </a:t>
            </a:r>
            <a:r>
              <a:rPr lang="ru-RU" sz="1600" dirty="0" err="1" smtClean="0">
                <a:solidFill>
                  <a:srgbClr val="000000"/>
                </a:solidFill>
                <a:cs typeface="Arial" pitchFamily="34" charset="0"/>
              </a:rPr>
              <a:t>Стартап</a:t>
            </a: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-проекта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791075" y="816934"/>
            <a:ext cx="47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2016 год: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064792" y="2066925"/>
            <a:ext cx="561975" cy="2962275"/>
          </a:xfrm>
          <a:prstGeom prst="rightArrow">
            <a:avLst>
              <a:gd name="adj1" fmla="val 50000"/>
              <a:gd name="adj2" fmla="val 10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91868" y="5367867"/>
            <a:ext cx="4705199" cy="6995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66700" indent="-266700">
              <a:spcAft>
                <a:spcPts val="600"/>
              </a:spcAft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cs typeface="Arial" pitchFamily="34" charset="0"/>
              </a:rPr>
              <a:t>Всего </a:t>
            </a: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 участию в Марафоне бизнес-планов будут допущены </a:t>
            </a: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не более 10 </a:t>
            </a: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участников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50" name="Picture 2" descr="http://www.digestivehealth.org.hk/wp-content/themes/cuhk-idd/images/general/mor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5" y="4969989"/>
            <a:ext cx="420367" cy="4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066516" y="5012324"/>
            <a:ext cx="470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chemeClr val="accent4"/>
                </a:solidFill>
              </a:rPr>
              <a:t>Дополнительные условия</a:t>
            </a:r>
            <a:endParaRPr lang="ru-RU" altLang="ru-RU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8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13002" y="188913"/>
            <a:ext cx="7721865" cy="674687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1" dirty="0" smtClean="0">
                <a:solidFill>
                  <a:schemeClr val="tx1"/>
                </a:solidFill>
              </a:rPr>
              <a:t>Основные инструменты Фонд «Даму» по поддержке предпринимательства среди молодежи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2631" y="1038225"/>
            <a:ext cx="8657431" cy="5410200"/>
            <a:chOff x="741231" y="1341439"/>
            <a:chExt cx="8657431" cy="4751386"/>
          </a:xfrm>
        </p:grpSpPr>
        <p:sp>
          <p:nvSpPr>
            <p:cNvPr id="2" name="Овал 1"/>
            <p:cNvSpPr/>
            <p:nvPr/>
          </p:nvSpPr>
          <p:spPr>
            <a:xfrm>
              <a:off x="2612364" y="1700213"/>
              <a:ext cx="4758663" cy="43926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авильный пятиугольник 5"/>
            <p:cNvSpPr/>
            <p:nvPr/>
          </p:nvSpPr>
          <p:spPr>
            <a:xfrm>
              <a:off x="3393150" y="2544763"/>
              <a:ext cx="3276203" cy="2324100"/>
            </a:xfrm>
            <a:prstGeom prst="pentag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360000" anchor="ctr"/>
            <a:lstStyle/>
            <a:p>
              <a:pPr algn="ctr">
                <a:defRPr/>
              </a:pPr>
              <a:r>
                <a:rPr lang="kk-KZ" sz="2000" b="1" dirty="0">
                  <a:solidFill>
                    <a:schemeClr val="tx1"/>
                  </a:solidFill>
                </a:rPr>
                <a:t>Молодые предприни-матели от 18 до 29 лет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41231" y="2565400"/>
              <a:ext cx="2495417" cy="11001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400" b="1" dirty="0" smtClean="0"/>
                <a:t>Финансирование совместно </a:t>
              </a:r>
              <a:r>
                <a:rPr lang="ru-RU" altLang="ru-RU" sz="1400" b="1" dirty="0"/>
                <a:t>с </a:t>
              </a:r>
              <a:r>
                <a:rPr lang="ru-RU" altLang="ru-RU" sz="1400" b="1" dirty="0" err="1"/>
                <a:t>Акиматами</a:t>
              </a:r>
              <a:endParaRPr lang="ru-RU" altLang="ru-RU" sz="14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21377" y="1341439"/>
              <a:ext cx="2340637" cy="11001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/>
                <a:t>Повышение компетенции предпринимателей</a:t>
              </a:r>
              <a:endParaRPr lang="ru-RU" sz="14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825854" y="2565401"/>
              <a:ext cx="2572808" cy="11001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Экспресс-гарантии по </a:t>
              </a:r>
              <a:r>
                <a:rPr lang="ru-RU" sz="1400" b="1" dirty="0" smtClean="0"/>
                <a:t>кредитам</a:t>
              </a:r>
              <a:endParaRPr lang="ru-RU" sz="1400" b="1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676798" y="5013326"/>
              <a:ext cx="2808419" cy="9366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Льготное кредитование через банки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654675" y="5013326"/>
              <a:ext cx="2808420" cy="9366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Субсидирование ставки вознаграждения по кредитам</a:t>
              </a:r>
            </a:p>
          </p:txBody>
        </p:sp>
      </p:grpSp>
      <p:sp>
        <p:nvSpPr>
          <p:cNvPr id="11" name="Номер слайда 4"/>
          <p:cNvSpPr txBox="1">
            <a:spLocks/>
          </p:cNvSpPr>
          <p:nvPr/>
        </p:nvSpPr>
        <p:spPr>
          <a:xfrm>
            <a:off x="9216503" y="6355688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7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97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258205" y="4724400"/>
            <a:ext cx="5398427" cy="14605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rIns="72000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Учебные заведения - партнеры: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90394" y="188913"/>
            <a:ext cx="7137135" cy="6477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Поддержка предпринимательских инициатив студенческой молодежи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C:\Users\Yermek.Abdibekov\Desktop\11693817_503721719779413_537663521016364523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30855" r="79909" b="21476"/>
          <a:stretch/>
        </p:blipFill>
        <p:spPr bwMode="auto">
          <a:xfrm>
            <a:off x="662523" y="2896228"/>
            <a:ext cx="1309978" cy="226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 rot="5400000">
            <a:off x="1778211" y="-222406"/>
            <a:ext cx="792088" cy="319835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/>
              <a:t>Студенты высших и средне- специальных учебных заведений</a:t>
            </a:r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6598865" y="-977171"/>
            <a:ext cx="1099867" cy="501566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/>
              <a:t>Причин </a:t>
            </a:r>
            <a:r>
              <a:rPr lang="ru-RU" sz="2000" b="1" dirty="0" smtClean="0">
                <a:solidFill>
                  <a:schemeClr val="bg1"/>
                </a:solidFill>
              </a:rPr>
              <a:t>участия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/>
              <a:t>в проекте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58205" y="2459038"/>
            <a:ext cx="5419063" cy="639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Возможность повысить предпринимательские и личностные компетенции, получить знания для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создания </a:t>
            </a:r>
            <a:r>
              <a:rPr lang="ru-RU" sz="1400" dirty="0">
                <a:solidFill>
                  <a:schemeClr val="tx1"/>
                </a:solidFill>
              </a:rPr>
              <a:t>и развития собственного бизнеса.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58205" y="3213615"/>
            <a:ext cx="2748227" cy="555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Обучение основам предпринимательства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58205" y="3928492"/>
            <a:ext cx="2748227" cy="660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0"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Консультационное </a:t>
            </a:r>
            <a:r>
              <a:rPr lang="ru-RU" sz="1400" dirty="0">
                <a:solidFill>
                  <a:schemeClr val="tx1"/>
                </a:solidFill>
              </a:rPr>
              <a:t>сопровождение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50894" y="3213615"/>
            <a:ext cx="2526375" cy="555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0" anchor="ctr"/>
          <a:lstStyle/>
          <a:p>
            <a:pPr>
              <a:defRPr/>
            </a:pPr>
            <a:r>
              <a:rPr lang="kk-KZ" sz="1400" dirty="0">
                <a:solidFill>
                  <a:schemeClr val="tx1"/>
                </a:solidFill>
              </a:rPr>
              <a:t>Менторство / Наставничество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37135" y="3928492"/>
            <a:ext cx="2540133" cy="660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Обучение будет проводиться ежеквартально</a:t>
            </a:r>
          </a:p>
        </p:txBody>
      </p:sp>
      <p:pic>
        <p:nvPicPr>
          <p:cNvPr id="32" name="Picture 2" descr="C:\Users\Yermek.Abdibekov\Desktop\11693817_503721719779413_537663521016364523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30100" r="61799" b="21489"/>
          <a:stretch/>
        </p:blipFill>
        <p:spPr bwMode="auto">
          <a:xfrm>
            <a:off x="2089513" y="2862140"/>
            <a:ext cx="1471426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TextBox 1"/>
          <p:cNvSpPr txBox="1">
            <a:spLocks noChangeArrowheads="1"/>
          </p:cNvSpPr>
          <p:nvPr/>
        </p:nvSpPr>
        <p:spPr bwMode="auto">
          <a:xfrm>
            <a:off x="428229" y="1773238"/>
            <a:ext cx="351009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ourier New" pitchFamily="49" charset="0"/>
              <a:buChar char="o"/>
            </a:pPr>
            <a:r>
              <a:rPr lang="ru-RU" sz="1200"/>
              <a:t>Возраст предпринимателя – до 29 лет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1200"/>
              <a:t>Место реализации проекта – все обл. центры Республики Казахстан, города Астана, Алматы, Семей и Туркестан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1200"/>
              <a:t>Прием заявок в учебных заведениях - партнерах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0906" y="459739"/>
            <a:ext cx="107487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05608" y="2507829"/>
            <a:ext cx="49137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305608" y="3214677"/>
            <a:ext cx="49137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05608" y="3899910"/>
            <a:ext cx="49137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168117" y="3214677"/>
            <a:ext cx="49137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68117" y="3899910"/>
            <a:ext cx="49137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22566" name="Прямоугольник 16"/>
          <p:cNvSpPr>
            <a:spLocks noChangeArrowheads="1"/>
          </p:cNvSpPr>
          <p:nvPr/>
        </p:nvSpPr>
        <p:spPr bwMode="auto">
          <a:xfrm>
            <a:off x="650082" y="5538788"/>
            <a:ext cx="3210852" cy="646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b="1" dirty="0" smtClean="0"/>
              <a:t>886 человек </a:t>
            </a:r>
            <a:r>
              <a:rPr lang="kk-KZ" b="1" dirty="0"/>
              <a:t>прошли обучение</a:t>
            </a:r>
            <a:endParaRPr lang="ru-RU" b="1" dirty="0"/>
          </a:p>
        </p:txBody>
      </p:sp>
      <p:pic>
        <p:nvPicPr>
          <p:cNvPr id="17434" name="Picture 36" descr="https://upload.wikimedia.org/wikipedia/commons/7/7c/Tarsuembl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6" y="5062539"/>
            <a:ext cx="942446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8" descr="http://economics.kazgazeta.kz/wp-content/uploads/2015/02/007-300x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08" y="5062539"/>
            <a:ext cx="1272646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40" descr="http://www.aktau-business.com/uploads/posts/2011-05/1305008082_image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92" y="5062538"/>
            <a:ext cx="60192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42" descr="https://studlife.kz/uploads/posts/2011-02/1298379272_images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5062538"/>
            <a:ext cx="49358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44" descr="http://univerlife.kz/upload/thumbed/120x120/11208_1363600427_120_120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75" y="5062539"/>
            <a:ext cx="47122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46" descr="http://www.nkzu.kz/files/SKGU_logo_ru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990" y="5062538"/>
            <a:ext cx="49186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48" descr="http://eurass.eu/wp-content/uploads/2013/12/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3" y="5626100"/>
            <a:ext cx="536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50" descr="http://www.spr.kz/pages_logotip/4492424/180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99" y="5626100"/>
            <a:ext cx="52281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52" descr="http://refdb.ru/images/1229/2457039/m1ab6b92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71" y="5626101"/>
            <a:ext cx="51077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54" descr="http://edurk.kz/cms/uploads/images/1_0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5616575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56" descr="http://edurk.kz/cms/uploads/images/1_02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19" y="5626101"/>
            <a:ext cx="60708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58" descr="https://hh.kz/employer-logo/1540851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42" y="5616575"/>
            <a:ext cx="58129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AutoShape 60" descr="Картинки по запросу Карагандинский государственный технический  университет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47" name="Picture 62" descr="https://upload.wikimedia.org/wikipedia/ru/archive/0/06/20141113051224!%C2%AB%D0%9A%D0%B0%D1%80%D0%B0%D0%B3%D0%B0%D0%BD%D0%B4%D0%B8%D0%BD%D1%81%D0%BA%D0%B8%D0%B9_%D0%93%D0%BE%D1%81%D1%83%D0%B4%D0%B0%D1%80%D1%81%D1%82%D0%B2%D0%B5%D0%BD%D0%BD%D1%8B%D0%B9_%D0%A2%D0%B5%D1%85%D0%BD%D0%B8%D1%87%D0%B5%D1%81%D0%BA%D0%B8%D0%B9_%D0%A3%D0%BD%D0%B8%D0%B2%D0%B5%D1%80%D1%81%D0%B8%D1%82%D0%B5%D1%82%C2%BB_-_%D0%AD%D0%BC%D0%B1%D0%BB%D0%B5%D0%BC%D0%B0_%C2%AB%D0%9A%D0%B0%D1%80%D0%93%D0%A2%D0%A3%C2%BB_-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46" y="5568951"/>
            <a:ext cx="80142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503" y="6355688"/>
            <a:ext cx="555213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8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75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0394" y="260350"/>
            <a:ext cx="7025348" cy="647700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1" dirty="0" smtClean="0">
                <a:solidFill>
                  <a:schemeClr val="tx1"/>
                </a:solidFill>
              </a:rPr>
              <a:t>Экспресс-гарантии по кредитам </a:t>
            </a:r>
            <a:br>
              <a:rPr lang="ru-RU" altLang="ru-RU" sz="2000" b="1" dirty="0" smtClean="0">
                <a:solidFill>
                  <a:schemeClr val="tx1"/>
                </a:solidFill>
              </a:rPr>
            </a:br>
            <a:r>
              <a:rPr lang="ru-RU" altLang="ru-RU" sz="2000" i="1" dirty="0" smtClean="0">
                <a:solidFill>
                  <a:schemeClr val="tx1"/>
                </a:solidFill>
              </a:rPr>
              <a:t>Условия</a:t>
            </a:r>
          </a:p>
        </p:txBody>
      </p:sp>
      <p:pic>
        <p:nvPicPr>
          <p:cNvPr id="18435" name="Picture 21" descr="https://fbcdn-sphotos-a-a.akamaihd.net/hphotos-ak-xfa1/t31.0-8/10373144_315187488632838_59345120723029643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9296" b="7550"/>
          <a:stretch>
            <a:fillRect/>
          </a:stretch>
        </p:blipFill>
        <p:spPr bwMode="auto">
          <a:xfrm>
            <a:off x="818621" y="1411288"/>
            <a:ext cx="819996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14128" y="2828926"/>
            <a:ext cx="2261526" cy="720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Гарантия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до 85%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229" y="4508500"/>
            <a:ext cx="9042665" cy="1728788"/>
          </a:xfrm>
          <a:prstGeom prst="roundRect">
            <a:avLst>
              <a:gd name="adj" fmla="val 1168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Молодые предприниматели могут запустить проект, обеспечив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только 15% кредита собственными залогами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(в </a:t>
            </a:r>
            <a:r>
              <a:rPr lang="ru-RU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т.ч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. депозитом в банке)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Без отраслевых ограничений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Максимальная сумма кредита –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20  млн. тенге 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Рассмотрение заявки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– 5 рабочих дней 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50837" y="6597651"/>
            <a:ext cx="9555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 i="1"/>
              <a:t>Более подробная информация на сайте Фонда «Даму» (</a:t>
            </a:r>
            <a:r>
              <a:rPr lang="en-US" sz="1000" i="1">
                <a:hlinkClick r:id="rId4"/>
              </a:rPr>
              <a:t>www.damu.kz</a:t>
            </a:r>
            <a:r>
              <a:rPr lang="en-US" sz="1000" i="1"/>
              <a:t>)</a:t>
            </a:r>
            <a:r>
              <a:rPr lang="ru-RU" sz="1000" i="1"/>
              <a:t> или на</a:t>
            </a:r>
            <a:r>
              <a:rPr lang="en-US" sz="1000" i="1"/>
              <a:t> </a:t>
            </a:r>
            <a:r>
              <a:rPr lang="ru-RU" sz="1000" i="1"/>
              <a:t>сайте АО НУХ «Байтерек» (</a:t>
            </a:r>
            <a:r>
              <a:rPr lang="en-US" sz="1000" i="1">
                <a:hlinkClick r:id="rId5"/>
              </a:rPr>
              <a:t>www.baiterek.gov.kz</a:t>
            </a:r>
            <a:r>
              <a:rPr lang="ru-RU" sz="1000" i="1"/>
              <a:t>) </a:t>
            </a:r>
            <a:r>
              <a:rPr lang="en-US" sz="1000" i="1"/>
              <a:t> </a:t>
            </a:r>
            <a:endParaRPr lang="ru-RU" sz="1000" i="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A2A1A6"/>
              </a:clrFrom>
              <a:clrTo>
                <a:srgbClr val="A2A1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993" r="7403" b="7275"/>
          <a:stretch/>
        </p:blipFill>
        <p:spPr bwMode="auto">
          <a:xfrm>
            <a:off x="7928475" y="144000"/>
            <a:ext cx="18052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503" y="6355688"/>
            <a:ext cx="555213" cy="365125"/>
          </a:xfrm>
        </p:spPr>
        <p:txBody>
          <a:bodyPr/>
          <a:lstStyle/>
          <a:p>
            <a:fld id="{D57F1E4F-1CFF-5643-939E-217C01CDF565}" type="slidenum">
              <a:rPr lang="en-US" sz="2400" smtClean="0">
                <a:solidFill>
                  <a:schemeClr val="bg1"/>
                </a:solidFill>
              </a:rPr>
              <a:pPr/>
              <a:t>9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6999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8301</TotalTime>
  <Words>1041</Words>
  <Application>Microsoft Office PowerPoint</Application>
  <PresentationFormat>Лист A4 (210x297 мм)</PresentationFormat>
  <Paragraphs>154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Facet</vt:lpstr>
      <vt:lpstr>Фонд «Даму» – партнер конкурса «Startup Bolashak»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инструменты Фонд «Даму» по поддержке предпринимательства среди молодежи</vt:lpstr>
      <vt:lpstr>Поддержка предпринимательских инициатив студенческой молодежи</vt:lpstr>
      <vt:lpstr>Экспресс-гарантии по кредитам  Условия</vt:lpstr>
      <vt:lpstr>Субсидирование ставки вознаграждения  Условия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Ермек</dc:creator>
  <cp:lastModifiedBy>userdamu</cp:lastModifiedBy>
  <cp:revision>522</cp:revision>
  <cp:lastPrinted>2016-07-27T09:13:58Z</cp:lastPrinted>
  <dcterms:created xsi:type="dcterms:W3CDTF">2014-09-12T02:18:09Z</dcterms:created>
  <dcterms:modified xsi:type="dcterms:W3CDTF">2016-09-21T07:41:39Z</dcterms:modified>
</cp:coreProperties>
</file>